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7" r:id="rId4"/>
    <p:sldId id="258" r:id="rId5"/>
    <p:sldId id="259" r:id="rId6"/>
    <p:sldId id="260" r:id="rId7"/>
    <p:sldId id="268" r:id="rId8"/>
    <p:sldId id="261" r:id="rId9"/>
    <p:sldId id="262" r:id="rId10"/>
    <p:sldId id="263" r:id="rId11"/>
    <p:sldId id="264" r:id="rId12"/>
    <p:sldId id="266" r:id="rId13"/>
    <p:sldId id="271" r:id="rId14"/>
    <p:sldId id="265" r:id="rId15"/>
  </p:sldIdLst>
  <p:sldSz cx="10693400" cy="6019800"/>
  <p:notesSz cx="10693400" cy="6019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6542" autoAdjust="0"/>
  </p:normalViewPr>
  <p:slideViewPr>
    <p:cSldViewPr>
      <p:cViewPr>
        <p:scale>
          <a:sx n="98" d="100"/>
          <a:sy n="98" d="100"/>
        </p:scale>
        <p:origin x="-738" y="300"/>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1866138"/>
            <a:ext cx="9089390" cy="126415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3371088"/>
            <a:ext cx="7485380" cy="15049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00" b="0" i="0">
                <a:solidFill>
                  <a:schemeClr val="tx1"/>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00" b="0" i="0">
                <a:solidFill>
                  <a:schemeClr val="tx1"/>
                </a:solidFill>
                <a:latin typeface="Roboto"/>
                <a:cs typeface="Roboto"/>
              </a:defRPr>
            </a:lvl1pPr>
          </a:lstStyle>
          <a:p>
            <a:endParaRPr/>
          </a:p>
        </p:txBody>
      </p:sp>
      <p:sp>
        <p:nvSpPr>
          <p:cNvPr id="3" name="Holder 3"/>
          <p:cNvSpPr>
            <a:spLocks noGrp="1"/>
          </p:cNvSpPr>
          <p:nvPr>
            <p:ph sz="half" idx="2"/>
          </p:nvPr>
        </p:nvSpPr>
        <p:spPr>
          <a:xfrm>
            <a:off x="534670" y="1384554"/>
            <a:ext cx="4651629" cy="397306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384554"/>
            <a:ext cx="4651629" cy="397306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00" b="0" i="0">
                <a:solidFill>
                  <a:schemeClr val="tx1"/>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387"/>
            <a:ext cx="10693400" cy="601503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467327" y="1735717"/>
            <a:ext cx="3758744" cy="1449070"/>
          </a:xfrm>
          <a:prstGeom prst="rect">
            <a:avLst/>
          </a:prstGeom>
        </p:spPr>
        <p:txBody>
          <a:bodyPr wrap="square" lIns="0" tIns="0" rIns="0" bIns="0">
            <a:spAutoFit/>
          </a:bodyPr>
          <a:lstStyle>
            <a:lvl1pPr>
              <a:defRPr sz="4700" b="0" i="0">
                <a:solidFill>
                  <a:schemeClr val="tx1"/>
                </a:solidFill>
                <a:latin typeface="Roboto"/>
                <a:cs typeface="Roboto"/>
              </a:defRPr>
            </a:lvl1pPr>
          </a:lstStyle>
          <a:p>
            <a:endParaRPr/>
          </a:p>
        </p:txBody>
      </p:sp>
      <p:sp>
        <p:nvSpPr>
          <p:cNvPr id="3" name="Holder 3"/>
          <p:cNvSpPr>
            <a:spLocks noGrp="1"/>
          </p:cNvSpPr>
          <p:nvPr>
            <p:ph type="body" idx="1"/>
          </p:nvPr>
        </p:nvSpPr>
        <p:spPr>
          <a:xfrm>
            <a:off x="534670" y="1384554"/>
            <a:ext cx="9624060" cy="397306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5598414"/>
            <a:ext cx="3421888" cy="30099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5598414"/>
            <a:ext cx="2459482" cy="30099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10/16/2023</a:t>
            </a:fld>
            <a:endParaRPr lang="en-US"/>
          </a:p>
        </p:txBody>
      </p:sp>
      <p:sp>
        <p:nvSpPr>
          <p:cNvPr id="6" name="Holder 6"/>
          <p:cNvSpPr>
            <a:spLocks noGrp="1"/>
          </p:cNvSpPr>
          <p:nvPr>
            <p:ph type="sldNum" sz="quarter" idx="7"/>
          </p:nvPr>
        </p:nvSpPr>
        <p:spPr>
          <a:xfrm>
            <a:off x="7699248" y="5598414"/>
            <a:ext cx="2459482" cy="30099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9.png"/><Relationship Id="rId4" Type="http://schemas.openxmlformats.org/officeDocument/2006/relationships/image" Target="../media/image19.jpe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87"/>
            <a:ext cx="10693400" cy="6015031"/>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2349762" y="1796081"/>
            <a:ext cx="5994400" cy="1650364"/>
            <a:chOff x="2349762" y="1796081"/>
            <a:chExt cx="5994400" cy="1650364"/>
          </a:xfrm>
        </p:grpSpPr>
        <p:sp>
          <p:nvSpPr>
            <p:cNvPr id="4" name="object 4"/>
            <p:cNvSpPr/>
            <p:nvPr/>
          </p:nvSpPr>
          <p:spPr>
            <a:xfrm>
              <a:off x="2349762" y="1796081"/>
              <a:ext cx="5994400" cy="1650364"/>
            </a:xfrm>
            <a:custGeom>
              <a:avLst/>
              <a:gdLst/>
              <a:ahLst/>
              <a:cxnLst/>
              <a:rect l="l" t="t" r="r" b="b"/>
              <a:pathLst>
                <a:path w="5994400" h="1650364">
                  <a:moveTo>
                    <a:pt x="5993871" y="1650236"/>
                  </a:moveTo>
                  <a:lnTo>
                    <a:pt x="0" y="1650236"/>
                  </a:lnTo>
                  <a:lnTo>
                    <a:pt x="0" y="0"/>
                  </a:lnTo>
                  <a:lnTo>
                    <a:pt x="5993871" y="0"/>
                  </a:lnTo>
                  <a:lnTo>
                    <a:pt x="5993871" y="1650236"/>
                  </a:lnTo>
                  <a:close/>
                </a:path>
              </a:pathLst>
            </a:custGeom>
            <a:solidFill>
              <a:srgbClr val="00A6BC">
                <a:alpha val="74899"/>
              </a:srgbClr>
            </a:solidFill>
          </p:spPr>
          <p:txBody>
            <a:bodyPr wrap="square" lIns="0" tIns="0" rIns="0" bIns="0" rtlCol="0"/>
            <a:lstStyle/>
            <a:p>
              <a:endParaRPr/>
            </a:p>
          </p:txBody>
        </p:sp>
        <p:sp>
          <p:nvSpPr>
            <p:cNvPr id="5" name="object 5"/>
            <p:cNvSpPr/>
            <p:nvPr/>
          </p:nvSpPr>
          <p:spPr>
            <a:xfrm>
              <a:off x="4502607" y="2198306"/>
              <a:ext cx="1664970" cy="580390"/>
            </a:xfrm>
            <a:custGeom>
              <a:avLst/>
              <a:gdLst/>
              <a:ahLst/>
              <a:cxnLst/>
              <a:rect l="l" t="t" r="r" b="b"/>
              <a:pathLst>
                <a:path w="1664970" h="580389">
                  <a:moveTo>
                    <a:pt x="491058" y="572922"/>
                  </a:moveTo>
                  <a:lnTo>
                    <a:pt x="438734" y="436156"/>
                  </a:lnTo>
                  <a:lnTo>
                    <a:pt x="408800" y="357898"/>
                  </a:lnTo>
                  <a:lnTo>
                    <a:pt x="331762" y="156514"/>
                  </a:lnTo>
                  <a:lnTo>
                    <a:pt x="318592" y="122097"/>
                  </a:lnTo>
                  <a:lnTo>
                    <a:pt x="318592" y="357898"/>
                  </a:lnTo>
                  <a:lnTo>
                    <a:pt x="172123" y="357898"/>
                  </a:lnTo>
                  <a:lnTo>
                    <a:pt x="245351" y="156514"/>
                  </a:lnTo>
                  <a:lnTo>
                    <a:pt x="318592" y="357898"/>
                  </a:lnTo>
                  <a:lnTo>
                    <a:pt x="318592" y="122097"/>
                  </a:lnTo>
                  <a:lnTo>
                    <a:pt x="282867" y="28714"/>
                  </a:lnTo>
                  <a:lnTo>
                    <a:pt x="207479" y="28714"/>
                  </a:lnTo>
                  <a:lnTo>
                    <a:pt x="0" y="572922"/>
                  </a:lnTo>
                  <a:lnTo>
                    <a:pt x="93865" y="572922"/>
                  </a:lnTo>
                  <a:lnTo>
                    <a:pt x="143408" y="436156"/>
                  </a:lnTo>
                  <a:lnTo>
                    <a:pt x="346938" y="436156"/>
                  </a:lnTo>
                  <a:lnTo>
                    <a:pt x="396836" y="572922"/>
                  </a:lnTo>
                  <a:lnTo>
                    <a:pt x="491058" y="572922"/>
                  </a:lnTo>
                  <a:close/>
                </a:path>
                <a:path w="1664970" h="580389">
                  <a:moveTo>
                    <a:pt x="1089761" y="306920"/>
                  </a:moveTo>
                  <a:lnTo>
                    <a:pt x="1080477" y="239255"/>
                  </a:lnTo>
                  <a:lnTo>
                    <a:pt x="1052614" y="192405"/>
                  </a:lnTo>
                  <a:lnTo>
                    <a:pt x="1008138" y="164947"/>
                  </a:lnTo>
                  <a:lnTo>
                    <a:pt x="948690" y="155790"/>
                  </a:lnTo>
                  <a:lnTo>
                    <a:pt x="926960" y="156946"/>
                  </a:lnTo>
                  <a:lnTo>
                    <a:pt x="887844" y="166192"/>
                  </a:lnTo>
                  <a:lnTo>
                    <a:pt x="842962" y="191820"/>
                  </a:lnTo>
                  <a:lnTo>
                    <a:pt x="826998" y="207492"/>
                  </a:lnTo>
                  <a:lnTo>
                    <a:pt x="820978" y="198145"/>
                  </a:lnTo>
                  <a:lnTo>
                    <a:pt x="785710" y="172123"/>
                  </a:lnTo>
                  <a:lnTo>
                    <a:pt x="733348" y="156819"/>
                  </a:lnTo>
                  <a:lnTo>
                    <a:pt x="713917" y="155790"/>
                  </a:lnTo>
                  <a:lnTo>
                    <a:pt x="678129" y="157810"/>
                  </a:lnTo>
                  <a:lnTo>
                    <a:pt x="648627" y="163868"/>
                  </a:lnTo>
                  <a:lnTo>
                    <a:pt x="625449" y="173964"/>
                  </a:lnTo>
                  <a:lnTo>
                    <a:pt x="608558" y="188099"/>
                  </a:lnTo>
                  <a:lnTo>
                    <a:pt x="607669" y="162979"/>
                  </a:lnTo>
                  <a:lnTo>
                    <a:pt x="523303" y="162979"/>
                  </a:lnTo>
                  <a:lnTo>
                    <a:pt x="523303" y="572922"/>
                  </a:lnTo>
                  <a:lnTo>
                    <a:pt x="611606" y="572922"/>
                  </a:lnTo>
                  <a:lnTo>
                    <a:pt x="611606" y="279819"/>
                  </a:lnTo>
                  <a:lnTo>
                    <a:pt x="624128" y="259486"/>
                  </a:lnTo>
                  <a:lnTo>
                    <a:pt x="641413" y="244957"/>
                  </a:lnTo>
                  <a:lnTo>
                    <a:pt x="663435" y="236232"/>
                  </a:lnTo>
                  <a:lnTo>
                    <a:pt x="690232" y="233337"/>
                  </a:lnTo>
                  <a:lnTo>
                    <a:pt x="706183" y="234353"/>
                  </a:lnTo>
                  <a:lnTo>
                    <a:pt x="743165" y="249669"/>
                  </a:lnTo>
                  <a:lnTo>
                    <a:pt x="761174" y="287794"/>
                  </a:lnTo>
                  <a:lnTo>
                    <a:pt x="762381" y="306565"/>
                  </a:lnTo>
                  <a:lnTo>
                    <a:pt x="762381" y="572922"/>
                  </a:lnTo>
                  <a:lnTo>
                    <a:pt x="850328" y="572922"/>
                  </a:lnTo>
                  <a:lnTo>
                    <a:pt x="850328" y="304952"/>
                  </a:lnTo>
                  <a:lnTo>
                    <a:pt x="852995" y="290614"/>
                  </a:lnTo>
                  <a:lnTo>
                    <a:pt x="873658" y="254330"/>
                  </a:lnTo>
                  <a:lnTo>
                    <a:pt x="912495" y="234645"/>
                  </a:lnTo>
                  <a:lnTo>
                    <a:pt x="929309" y="233337"/>
                  </a:lnTo>
                  <a:lnTo>
                    <a:pt x="945476" y="234251"/>
                  </a:lnTo>
                  <a:lnTo>
                    <a:pt x="982421" y="248056"/>
                  </a:lnTo>
                  <a:lnTo>
                    <a:pt x="1000264" y="286207"/>
                  </a:lnTo>
                  <a:lnTo>
                    <a:pt x="1001445" y="306209"/>
                  </a:lnTo>
                  <a:lnTo>
                    <a:pt x="1001445" y="572922"/>
                  </a:lnTo>
                  <a:lnTo>
                    <a:pt x="1089761" y="572922"/>
                  </a:lnTo>
                  <a:lnTo>
                    <a:pt x="1089761" y="306920"/>
                  </a:lnTo>
                  <a:close/>
                </a:path>
                <a:path w="1664970" h="580389">
                  <a:moveTo>
                    <a:pt x="1496034" y="162979"/>
                  </a:moveTo>
                  <a:lnTo>
                    <a:pt x="1407718" y="162979"/>
                  </a:lnTo>
                  <a:lnTo>
                    <a:pt x="1407718" y="454279"/>
                  </a:lnTo>
                  <a:lnTo>
                    <a:pt x="1393723" y="475246"/>
                  </a:lnTo>
                  <a:lnTo>
                    <a:pt x="1373974" y="490220"/>
                  </a:lnTo>
                  <a:lnTo>
                    <a:pt x="1348498" y="499211"/>
                  </a:lnTo>
                  <a:lnTo>
                    <a:pt x="1317256" y="502196"/>
                  </a:lnTo>
                  <a:lnTo>
                    <a:pt x="1305814" y="501269"/>
                  </a:lnTo>
                  <a:lnTo>
                    <a:pt x="1266990" y="477761"/>
                  </a:lnTo>
                  <a:lnTo>
                    <a:pt x="1256601" y="425018"/>
                  </a:lnTo>
                  <a:lnTo>
                    <a:pt x="1256601" y="162979"/>
                  </a:lnTo>
                  <a:lnTo>
                    <a:pt x="1168641" y="162979"/>
                  </a:lnTo>
                  <a:lnTo>
                    <a:pt x="1168641" y="424307"/>
                  </a:lnTo>
                  <a:lnTo>
                    <a:pt x="1171041" y="462572"/>
                  </a:lnTo>
                  <a:lnTo>
                    <a:pt x="1190244" y="522071"/>
                  </a:lnTo>
                  <a:lnTo>
                    <a:pt x="1227696" y="559396"/>
                  </a:lnTo>
                  <a:lnTo>
                    <a:pt x="1277594" y="577799"/>
                  </a:lnTo>
                  <a:lnTo>
                    <a:pt x="1306842" y="580097"/>
                  </a:lnTo>
                  <a:lnTo>
                    <a:pt x="1343482" y="578345"/>
                  </a:lnTo>
                  <a:lnTo>
                    <a:pt x="1372984" y="573100"/>
                  </a:lnTo>
                  <a:lnTo>
                    <a:pt x="1395361" y="564349"/>
                  </a:lnTo>
                  <a:lnTo>
                    <a:pt x="1410601" y="552094"/>
                  </a:lnTo>
                  <a:lnTo>
                    <a:pt x="1411312" y="572922"/>
                  </a:lnTo>
                  <a:lnTo>
                    <a:pt x="1496034" y="572922"/>
                  </a:lnTo>
                  <a:lnTo>
                    <a:pt x="1496034" y="162979"/>
                  </a:lnTo>
                  <a:close/>
                </a:path>
                <a:path w="1664970" h="580389">
                  <a:moveTo>
                    <a:pt x="1664766" y="0"/>
                  </a:moveTo>
                  <a:lnTo>
                    <a:pt x="1576463" y="0"/>
                  </a:lnTo>
                  <a:lnTo>
                    <a:pt x="1576463" y="572922"/>
                  </a:lnTo>
                  <a:lnTo>
                    <a:pt x="1664766" y="572922"/>
                  </a:lnTo>
                  <a:lnTo>
                    <a:pt x="1664766"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4484347" y="2023347"/>
            <a:ext cx="1730375" cy="908050"/>
          </a:xfrm>
          <a:prstGeom prst="rect">
            <a:avLst/>
          </a:prstGeom>
        </p:spPr>
        <p:txBody>
          <a:bodyPr vert="horz" wrap="square" lIns="0" tIns="17145" rIns="0" bIns="0" rtlCol="0">
            <a:spAutoFit/>
          </a:bodyPr>
          <a:lstStyle/>
          <a:p>
            <a:pPr marL="12700">
              <a:lnSpc>
                <a:spcPct val="100000"/>
              </a:lnSpc>
              <a:spcBef>
                <a:spcPts val="135"/>
              </a:spcBef>
            </a:pPr>
            <a:r>
              <a:rPr sz="5750" spc="20" dirty="0"/>
              <a:t>A</a:t>
            </a:r>
            <a:r>
              <a:rPr sz="5750" spc="40" dirty="0"/>
              <a:t>m</a:t>
            </a:r>
            <a:r>
              <a:rPr sz="5750" spc="-15" dirty="0"/>
              <a:t>u</a:t>
            </a:r>
            <a:r>
              <a:rPr sz="5750" spc="5" dirty="0"/>
              <a:t>l</a:t>
            </a:r>
            <a:endParaRPr sz="5750" dirty="0"/>
          </a:p>
        </p:txBody>
      </p:sp>
      <p:grpSp>
        <p:nvGrpSpPr>
          <p:cNvPr id="7" name="object 7"/>
          <p:cNvGrpSpPr/>
          <p:nvPr/>
        </p:nvGrpSpPr>
        <p:grpSpPr>
          <a:xfrm>
            <a:off x="4148219" y="2981669"/>
            <a:ext cx="2398395" cy="249554"/>
            <a:chOff x="4148219" y="2981669"/>
            <a:chExt cx="2398395" cy="249554"/>
          </a:xfrm>
        </p:grpSpPr>
        <p:sp>
          <p:nvSpPr>
            <p:cNvPr id="8" name="object 8"/>
            <p:cNvSpPr/>
            <p:nvPr/>
          </p:nvSpPr>
          <p:spPr>
            <a:xfrm>
              <a:off x="4148213" y="2996742"/>
              <a:ext cx="180975" cy="231140"/>
            </a:xfrm>
            <a:custGeom>
              <a:avLst/>
              <a:gdLst/>
              <a:ahLst/>
              <a:cxnLst/>
              <a:rect l="l" t="t" r="r" b="b"/>
              <a:pathLst>
                <a:path w="180975" h="231139">
                  <a:moveTo>
                    <a:pt x="180467" y="0"/>
                  </a:moveTo>
                  <a:lnTo>
                    <a:pt x="0" y="0"/>
                  </a:lnTo>
                  <a:lnTo>
                    <a:pt x="0" y="33020"/>
                  </a:lnTo>
                  <a:lnTo>
                    <a:pt x="71107" y="33020"/>
                  </a:lnTo>
                  <a:lnTo>
                    <a:pt x="71107" y="231140"/>
                  </a:lnTo>
                  <a:lnTo>
                    <a:pt x="109181" y="231140"/>
                  </a:lnTo>
                  <a:lnTo>
                    <a:pt x="109181" y="33020"/>
                  </a:lnTo>
                  <a:lnTo>
                    <a:pt x="180467" y="33020"/>
                  </a:lnTo>
                  <a:lnTo>
                    <a:pt x="180467" y="0"/>
                  </a:lnTo>
                  <a:close/>
                </a:path>
              </a:pathLst>
            </a:custGeom>
            <a:solidFill>
              <a:srgbClr val="FFFFFF"/>
            </a:solidFill>
          </p:spPr>
          <p:txBody>
            <a:bodyPr wrap="square" lIns="0" tIns="0" rIns="0" bIns="0" rtlCol="0"/>
            <a:lstStyle/>
            <a:p>
              <a:endParaRPr/>
            </a:p>
          </p:txBody>
        </p:sp>
        <p:sp>
          <p:nvSpPr>
            <p:cNvPr id="9" name="object 9"/>
            <p:cNvSpPr/>
            <p:nvPr/>
          </p:nvSpPr>
          <p:spPr>
            <a:xfrm>
              <a:off x="4351438" y="2984867"/>
              <a:ext cx="138735" cy="24305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511204" y="3050961"/>
              <a:ext cx="148950" cy="18000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671745" y="2981680"/>
              <a:ext cx="1267460" cy="249554"/>
            </a:xfrm>
            <a:custGeom>
              <a:avLst/>
              <a:gdLst/>
              <a:ahLst/>
              <a:cxnLst/>
              <a:rect l="l" t="t" r="r" b="b"/>
              <a:pathLst>
                <a:path w="1267460" h="249555">
                  <a:moveTo>
                    <a:pt x="180454" y="15062"/>
                  </a:moveTo>
                  <a:lnTo>
                    <a:pt x="0" y="15062"/>
                  </a:lnTo>
                  <a:lnTo>
                    <a:pt x="0" y="48082"/>
                  </a:lnTo>
                  <a:lnTo>
                    <a:pt x="71107" y="48082"/>
                  </a:lnTo>
                  <a:lnTo>
                    <a:pt x="71107" y="246202"/>
                  </a:lnTo>
                  <a:lnTo>
                    <a:pt x="109181" y="246202"/>
                  </a:lnTo>
                  <a:lnTo>
                    <a:pt x="109181" y="48082"/>
                  </a:lnTo>
                  <a:lnTo>
                    <a:pt x="180454" y="48082"/>
                  </a:lnTo>
                  <a:lnTo>
                    <a:pt x="180454" y="15062"/>
                  </a:lnTo>
                  <a:close/>
                </a:path>
                <a:path w="1267460" h="249555">
                  <a:moveTo>
                    <a:pt x="326288" y="238328"/>
                  </a:moveTo>
                  <a:lnTo>
                    <a:pt x="320497" y="166141"/>
                  </a:lnTo>
                  <a:lnTo>
                    <a:pt x="320497" y="128981"/>
                  </a:lnTo>
                  <a:lnTo>
                    <a:pt x="319328" y="114960"/>
                  </a:lnTo>
                  <a:lnTo>
                    <a:pt x="291833" y="77685"/>
                  </a:lnTo>
                  <a:lnTo>
                    <a:pt x="254711" y="69291"/>
                  </a:lnTo>
                  <a:lnTo>
                    <a:pt x="239712" y="70345"/>
                  </a:lnTo>
                  <a:lnTo>
                    <a:pt x="203923" y="86118"/>
                  </a:lnTo>
                  <a:lnTo>
                    <a:pt x="184658" y="127152"/>
                  </a:lnTo>
                  <a:lnTo>
                    <a:pt x="221970" y="127152"/>
                  </a:lnTo>
                  <a:lnTo>
                    <a:pt x="221970" y="118681"/>
                  </a:lnTo>
                  <a:lnTo>
                    <a:pt x="224739" y="112229"/>
                  </a:lnTo>
                  <a:lnTo>
                    <a:pt x="235851" y="103352"/>
                  </a:lnTo>
                  <a:lnTo>
                    <a:pt x="243446" y="101117"/>
                  </a:lnTo>
                  <a:lnTo>
                    <a:pt x="263232" y="101117"/>
                  </a:lnTo>
                  <a:lnTo>
                    <a:pt x="270802" y="103606"/>
                  </a:lnTo>
                  <a:lnTo>
                    <a:pt x="275729" y="108572"/>
                  </a:lnTo>
                  <a:lnTo>
                    <a:pt x="280695" y="113499"/>
                  </a:lnTo>
                  <a:lnTo>
                    <a:pt x="283184" y="120205"/>
                  </a:lnTo>
                  <a:lnTo>
                    <a:pt x="283184" y="137210"/>
                  </a:lnTo>
                  <a:lnTo>
                    <a:pt x="283184" y="166141"/>
                  </a:lnTo>
                  <a:lnTo>
                    <a:pt x="283184" y="194475"/>
                  </a:lnTo>
                  <a:lnTo>
                    <a:pt x="280797" y="199288"/>
                  </a:lnTo>
                  <a:lnTo>
                    <a:pt x="276237" y="204012"/>
                  </a:lnTo>
                  <a:lnTo>
                    <a:pt x="262775" y="213207"/>
                  </a:lnTo>
                  <a:lnTo>
                    <a:pt x="254812" y="215480"/>
                  </a:lnTo>
                  <a:lnTo>
                    <a:pt x="236385" y="215480"/>
                  </a:lnTo>
                  <a:lnTo>
                    <a:pt x="229577" y="213233"/>
                  </a:lnTo>
                  <a:lnTo>
                    <a:pt x="225158" y="208711"/>
                  </a:lnTo>
                  <a:lnTo>
                    <a:pt x="220802" y="204190"/>
                  </a:lnTo>
                  <a:lnTo>
                    <a:pt x="218617" y="198628"/>
                  </a:lnTo>
                  <a:lnTo>
                    <a:pt x="218617" y="192036"/>
                  </a:lnTo>
                  <a:lnTo>
                    <a:pt x="221310" y="181025"/>
                  </a:lnTo>
                  <a:lnTo>
                    <a:pt x="229374" y="173037"/>
                  </a:lnTo>
                  <a:lnTo>
                    <a:pt x="242824" y="168071"/>
                  </a:lnTo>
                  <a:lnTo>
                    <a:pt x="261645" y="166141"/>
                  </a:lnTo>
                  <a:lnTo>
                    <a:pt x="283184" y="166141"/>
                  </a:lnTo>
                  <a:lnTo>
                    <a:pt x="283184" y="137210"/>
                  </a:lnTo>
                  <a:lnTo>
                    <a:pt x="259892" y="137210"/>
                  </a:lnTo>
                  <a:lnTo>
                    <a:pt x="243039" y="138137"/>
                  </a:lnTo>
                  <a:lnTo>
                    <a:pt x="202780" y="152057"/>
                  </a:lnTo>
                  <a:lnTo>
                    <a:pt x="181152" y="195846"/>
                  </a:lnTo>
                  <a:lnTo>
                    <a:pt x="182194" y="206667"/>
                  </a:lnTo>
                  <a:lnTo>
                    <a:pt x="206705" y="240601"/>
                  </a:lnTo>
                  <a:lnTo>
                    <a:pt x="241452" y="249288"/>
                  </a:lnTo>
                  <a:lnTo>
                    <a:pt x="249389" y="248894"/>
                  </a:lnTo>
                  <a:lnTo>
                    <a:pt x="284861" y="234670"/>
                  </a:lnTo>
                  <a:lnTo>
                    <a:pt x="285013" y="236194"/>
                  </a:lnTo>
                  <a:lnTo>
                    <a:pt x="286537" y="240055"/>
                  </a:lnTo>
                  <a:lnTo>
                    <a:pt x="289433" y="246253"/>
                  </a:lnTo>
                  <a:lnTo>
                    <a:pt x="326288" y="246253"/>
                  </a:lnTo>
                  <a:lnTo>
                    <a:pt x="326288" y="238328"/>
                  </a:lnTo>
                  <a:close/>
                </a:path>
                <a:path w="1267460" h="249555">
                  <a:moveTo>
                    <a:pt x="486371" y="195846"/>
                  </a:moveTo>
                  <a:lnTo>
                    <a:pt x="470217" y="161201"/>
                  </a:lnTo>
                  <a:lnTo>
                    <a:pt x="412800" y="139560"/>
                  </a:lnTo>
                  <a:lnTo>
                    <a:pt x="404837" y="137172"/>
                  </a:lnTo>
                  <a:lnTo>
                    <a:pt x="398907" y="134835"/>
                  </a:lnTo>
                  <a:lnTo>
                    <a:pt x="394995" y="132562"/>
                  </a:lnTo>
                  <a:lnTo>
                    <a:pt x="391134" y="129514"/>
                  </a:lnTo>
                  <a:lnTo>
                    <a:pt x="389204" y="125679"/>
                  </a:lnTo>
                  <a:lnTo>
                    <a:pt x="389204" y="116446"/>
                  </a:lnTo>
                  <a:lnTo>
                    <a:pt x="391287" y="112052"/>
                  </a:lnTo>
                  <a:lnTo>
                    <a:pt x="399669" y="103682"/>
                  </a:lnTo>
                  <a:lnTo>
                    <a:pt x="406971" y="101574"/>
                  </a:lnTo>
                  <a:lnTo>
                    <a:pt x="427177" y="101574"/>
                  </a:lnTo>
                  <a:lnTo>
                    <a:pt x="434606" y="104165"/>
                  </a:lnTo>
                  <a:lnTo>
                    <a:pt x="444817" y="114465"/>
                  </a:lnTo>
                  <a:lnTo>
                    <a:pt x="447382" y="121323"/>
                  </a:lnTo>
                  <a:lnTo>
                    <a:pt x="447382" y="129895"/>
                  </a:lnTo>
                  <a:lnTo>
                    <a:pt x="484682" y="129895"/>
                  </a:lnTo>
                  <a:lnTo>
                    <a:pt x="466648" y="85661"/>
                  </a:lnTo>
                  <a:lnTo>
                    <a:pt x="417372" y="69291"/>
                  </a:lnTo>
                  <a:lnTo>
                    <a:pt x="403390" y="70256"/>
                  </a:lnTo>
                  <a:lnTo>
                    <a:pt x="361937" y="92964"/>
                  </a:lnTo>
                  <a:lnTo>
                    <a:pt x="351739" y="121983"/>
                  </a:lnTo>
                  <a:lnTo>
                    <a:pt x="352844" y="132765"/>
                  </a:lnTo>
                  <a:lnTo>
                    <a:pt x="378942" y="162090"/>
                  </a:lnTo>
                  <a:lnTo>
                    <a:pt x="425716" y="176517"/>
                  </a:lnTo>
                  <a:lnTo>
                    <a:pt x="433768" y="179070"/>
                  </a:lnTo>
                  <a:lnTo>
                    <a:pt x="439699" y="181800"/>
                  </a:lnTo>
                  <a:lnTo>
                    <a:pt x="443496" y="184721"/>
                  </a:lnTo>
                  <a:lnTo>
                    <a:pt x="447205" y="188734"/>
                  </a:lnTo>
                  <a:lnTo>
                    <a:pt x="449059" y="193154"/>
                  </a:lnTo>
                  <a:lnTo>
                    <a:pt x="449059" y="203250"/>
                  </a:lnTo>
                  <a:lnTo>
                    <a:pt x="446519" y="207746"/>
                  </a:lnTo>
                  <a:lnTo>
                    <a:pt x="436372" y="215150"/>
                  </a:lnTo>
                  <a:lnTo>
                    <a:pt x="428586" y="217004"/>
                  </a:lnTo>
                  <a:lnTo>
                    <a:pt x="410171" y="217004"/>
                  </a:lnTo>
                  <a:lnTo>
                    <a:pt x="383349" y="186245"/>
                  </a:lnTo>
                  <a:lnTo>
                    <a:pt x="346113" y="186245"/>
                  </a:lnTo>
                  <a:lnTo>
                    <a:pt x="364845" y="231241"/>
                  </a:lnTo>
                  <a:lnTo>
                    <a:pt x="401853" y="248170"/>
                  </a:lnTo>
                  <a:lnTo>
                    <a:pt x="418147" y="249288"/>
                  </a:lnTo>
                  <a:lnTo>
                    <a:pt x="432612" y="248373"/>
                  </a:lnTo>
                  <a:lnTo>
                    <a:pt x="475703" y="226631"/>
                  </a:lnTo>
                  <a:lnTo>
                    <a:pt x="485178" y="207264"/>
                  </a:lnTo>
                  <a:lnTo>
                    <a:pt x="486371" y="195846"/>
                  </a:lnTo>
                  <a:close/>
                </a:path>
                <a:path w="1267460" h="249555">
                  <a:moveTo>
                    <a:pt x="587946" y="245033"/>
                  </a:moveTo>
                  <a:lnTo>
                    <a:pt x="587794" y="212979"/>
                  </a:lnTo>
                  <a:lnTo>
                    <a:pt x="579107" y="214947"/>
                  </a:lnTo>
                  <a:lnTo>
                    <a:pt x="573176" y="215938"/>
                  </a:lnTo>
                  <a:lnTo>
                    <a:pt x="566115" y="215938"/>
                  </a:lnTo>
                  <a:lnTo>
                    <a:pt x="562889" y="215125"/>
                  </a:lnTo>
                  <a:lnTo>
                    <a:pt x="557720" y="211836"/>
                  </a:lnTo>
                  <a:lnTo>
                    <a:pt x="556425" y="207619"/>
                  </a:lnTo>
                  <a:lnTo>
                    <a:pt x="556425" y="103098"/>
                  </a:lnTo>
                  <a:lnTo>
                    <a:pt x="587171" y="103098"/>
                  </a:lnTo>
                  <a:lnTo>
                    <a:pt x="587171" y="72326"/>
                  </a:lnTo>
                  <a:lnTo>
                    <a:pt x="556425" y="72326"/>
                  </a:lnTo>
                  <a:lnTo>
                    <a:pt x="556425" y="32283"/>
                  </a:lnTo>
                  <a:lnTo>
                    <a:pt x="519112" y="32283"/>
                  </a:lnTo>
                  <a:lnTo>
                    <a:pt x="519112" y="72326"/>
                  </a:lnTo>
                  <a:lnTo>
                    <a:pt x="488950" y="72326"/>
                  </a:lnTo>
                  <a:lnTo>
                    <a:pt x="488950" y="103098"/>
                  </a:lnTo>
                  <a:lnTo>
                    <a:pt x="519112" y="103098"/>
                  </a:lnTo>
                  <a:lnTo>
                    <a:pt x="519112" y="200710"/>
                  </a:lnTo>
                  <a:lnTo>
                    <a:pt x="519887" y="213156"/>
                  </a:lnTo>
                  <a:lnTo>
                    <a:pt x="545439" y="246595"/>
                  </a:lnTo>
                  <a:lnTo>
                    <a:pt x="561606" y="249288"/>
                  </a:lnTo>
                  <a:lnTo>
                    <a:pt x="568071" y="249021"/>
                  </a:lnTo>
                  <a:lnTo>
                    <a:pt x="574624" y="248234"/>
                  </a:lnTo>
                  <a:lnTo>
                    <a:pt x="581240" y="246900"/>
                  </a:lnTo>
                  <a:lnTo>
                    <a:pt x="587946" y="245033"/>
                  </a:lnTo>
                  <a:close/>
                </a:path>
                <a:path w="1267460" h="249555">
                  <a:moveTo>
                    <a:pt x="750938" y="154571"/>
                  </a:moveTo>
                  <a:lnTo>
                    <a:pt x="750163" y="142240"/>
                  </a:lnTo>
                  <a:lnTo>
                    <a:pt x="749858" y="137274"/>
                  </a:lnTo>
                  <a:lnTo>
                    <a:pt x="746594" y="121412"/>
                  </a:lnTo>
                  <a:lnTo>
                    <a:pt x="741172" y="106972"/>
                  </a:lnTo>
                  <a:lnTo>
                    <a:pt x="738022" y="101574"/>
                  </a:lnTo>
                  <a:lnTo>
                    <a:pt x="733577" y="93954"/>
                  </a:lnTo>
                  <a:lnTo>
                    <a:pt x="723658" y="83159"/>
                  </a:lnTo>
                  <a:lnTo>
                    <a:pt x="713600" y="76949"/>
                  </a:lnTo>
                  <a:lnTo>
                    <a:pt x="713600" y="141998"/>
                  </a:lnTo>
                  <a:lnTo>
                    <a:pt x="640994" y="139649"/>
                  </a:lnTo>
                  <a:lnTo>
                    <a:pt x="664908" y="104317"/>
                  </a:lnTo>
                  <a:lnTo>
                    <a:pt x="678599" y="101574"/>
                  </a:lnTo>
                  <a:lnTo>
                    <a:pt x="687387" y="102362"/>
                  </a:lnTo>
                  <a:lnTo>
                    <a:pt x="712724" y="134772"/>
                  </a:lnTo>
                  <a:lnTo>
                    <a:pt x="713600" y="141998"/>
                  </a:lnTo>
                  <a:lnTo>
                    <a:pt x="713600" y="76949"/>
                  </a:lnTo>
                  <a:lnTo>
                    <a:pt x="711187" y="75450"/>
                  </a:lnTo>
                  <a:lnTo>
                    <a:pt x="696163" y="70827"/>
                  </a:lnTo>
                  <a:lnTo>
                    <a:pt x="678599" y="69291"/>
                  </a:lnTo>
                  <a:lnTo>
                    <a:pt x="668807" y="69951"/>
                  </a:lnTo>
                  <a:lnTo>
                    <a:pt x="632866" y="85826"/>
                  </a:lnTo>
                  <a:lnTo>
                    <a:pt x="608076" y="121081"/>
                  </a:lnTo>
                  <a:lnTo>
                    <a:pt x="602005" y="158686"/>
                  </a:lnTo>
                  <a:lnTo>
                    <a:pt x="602005" y="165074"/>
                  </a:lnTo>
                  <a:lnTo>
                    <a:pt x="614337" y="212826"/>
                  </a:lnTo>
                  <a:lnTo>
                    <a:pt x="649478" y="243357"/>
                  </a:lnTo>
                  <a:lnTo>
                    <a:pt x="682256" y="249288"/>
                  </a:lnTo>
                  <a:lnTo>
                    <a:pt x="694499" y="248640"/>
                  </a:lnTo>
                  <a:lnTo>
                    <a:pt x="731253" y="233235"/>
                  </a:lnTo>
                  <a:lnTo>
                    <a:pt x="746480" y="217157"/>
                  </a:lnTo>
                  <a:lnTo>
                    <a:pt x="750328" y="211912"/>
                  </a:lnTo>
                  <a:lnTo>
                    <a:pt x="726351" y="192874"/>
                  </a:lnTo>
                  <a:lnTo>
                    <a:pt x="721360" y="198983"/>
                  </a:lnTo>
                  <a:lnTo>
                    <a:pt x="716445" y="204139"/>
                  </a:lnTo>
                  <a:lnTo>
                    <a:pt x="711606" y="208343"/>
                  </a:lnTo>
                  <a:lnTo>
                    <a:pt x="706856" y="211607"/>
                  </a:lnTo>
                  <a:lnTo>
                    <a:pt x="700608" y="215303"/>
                  </a:lnTo>
                  <a:lnTo>
                    <a:pt x="692924" y="217157"/>
                  </a:lnTo>
                  <a:lnTo>
                    <a:pt x="683768" y="217157"/>
                  </a:lnTo>
                  <a:lnTo>
                    <a:pt x="646569" y="195338"/>
                  </a:lnTo>
                  <a:lnTo>
                    <a:pt x="639610" y="171780"/>
                  </a:lnTo>
                  <a:lnTo>
                    <a:pt x="750938" y="171780"/>
                  </a:lnTo>
                  <a:lnTo>
                    <a:pt x="750938" y="154571"/>
                  </a:lnTo>
                  <a:close/>
                </a:path>
                <a:path w="1267460" h="249555">
                  <a:moveTo>
                    <a:pt x="1006043" y="156095"/>
                  </a:moveTo>
                  <a:lnTo>
                    <a:pt x="993622" y="107492"/>
                  </a:lnTo>
                  <a:lnTo>
                    <a:pt x="968590" y="81000"/>
                  </a:lnTo>
                  <a:lnTo>
                    <a:pt x="968590" y="161569"/>
                  </a:lnTo>
                  <a:lnTo>
                    <a:pt x="967854" y="172707"/>
                  </a:lnTo>
                  <a:lnTo>
                    <a:pt x="951826" y="207924"/>
                  </a:lnTo>
                  <a:lnTo>
                    <a:pt x="926553" y="217004"/>
                  </a:lnTo>
                  <a:lnTo>
                    <a:pt x="916660" y="215988"/>
                  </a:lnTo>
                  <a:lnTo>
                    <a:pt x="886853" y="182575"/>
                  </a:lnTo>
                  <a:lnTo>
                    <a:pt x="884237" y="161569"/>
                  </a:lnTo>
                  <a:lnTo>
                    <a:pt x="884301" y="156095"/>
                  </a:lnTo>
                  <a:lnTo>
                    <a:pt x="894803" y="118173"/>
                  </a:lnTo>
                  <a:lnTo>
                    <a:pt x="926249" y="101574"/>
                  </a:lnTo>
                  <a:lnTo>
                    <a:pt x="936078" y="102616"/>
                  </a:lnTo>
                  <a:lnTo>
                    <a:pt x="965898" y="136334"/>
                  </a:lnTo>
                  <a:lnTo>
                    <a:pt x="968590" y="161569"/>
                  </a:lnTo>
                  <a:lnTo>
                    <a:pt x="968590" y="81000"/>
                  </a:lnTo>
                  <a:lnTo>
                    <a:pt x="959104" y="75526"/>
                  </a:lnTo>
                  <a:lnTo>
                    <a:pt x="943635" y="70853"/>
                  </a:lnTo>
                  <a:lnTo>
                    <a:pt x="926249" y="69291"/>
                  </a:lnTo>
                  <a:lnTo>
                    <a:pt x="908850" y="70878"/>
                  </a:lnTo>
                  <a:lnTo>
                    <a:pt x="868222" y="94716"/>
                  </a:lnTo>
                  <a:lnTo>
                    <a:pt x="848233" y="139636"/>
                  </a:lnTo>
                  <a:lnTo>
                    <a:pt x="846937" y="161569"/>
                  </a:lnTo>
                  <a:lnTo>
                    <a:pt x="848245" y="179095"/>
                  </a:lnTo>
                  <a:lnTo>
                    <a:pt x="868299" y="223939"/>
                  </a:lnTo>
                  <a:lnTo>
                    <a:pt x="909091" y="247713"/>
                  </a:lnTo>
                  <a:lnTo>
                    <a:pt x="926553" y="249288"/>
                  </a:lnTo>
                  <a:lnTo>
                    <a:pt x="943940" y="247713"/>
                  </a:lnTo>
                  <a:lnTo>
                    <a:pt x="984643" y="223939"/>
                  </a:lnTo>
                  <a:lnTo>
                    <a:pt x="1004709" y="179095"/>
                  </a:lnTo>
                  <a:lnTo>
                    <a:pt x="1006017" y="161569"/>
                  </a:lnTo>
                  <a:lnTo>
                    <a:pt x="1006043" y="156095"/>
                  </a:lnTo>
                  <a:close/>
                </a:path>
                <a:path w="1267460" h="249555">
                  <a:moveTo>
                    <a:pt x="1129360" y="3416"/>
                  </a:moveTo>
                  <a:lnTo>
                    <a:pt x="1119720" y="1143"/>
                  </a:lnTo>
                  <a:lnTo>
                    <a:pt x="1111618" y="0"/>
                  </a:lnTo>
                  <a:lnTo>
                    <a:pt x="1105077" y="0"/>
                  </a:lnTo>
                  <a:lnTo>
                    <a:pt x="1062507" y="15151"/>
                  </a:lnTo>
                  <a:lnTo>
                    <a:pt x="1046441" y="58470"/>
                  </a:lnTo>
                  <a:lnTo>
                    <a:pt x="1046441" y="72326"/>
                  </a:lnTo>
                  <a:lnTo>
                    <a:pt x="1020406" y="72326"/>
                  </a:lnTo>
                  <a:lnTo>
                    <a:pt x="1020406" y="103098"/>
                  </a:lnTo>
                  <a:lnTo>
                    <a:pt x="1046441" y="103098"/>
                  </a:lnTo>
                  <a:lnTo>
                    <a:pt x="1046441" y="246253"/>
                  </a:lnTo>
                  <a:lnTo>
                    <a:pt x="1083767" y="246253"/>
                  </a:lnTo>
                  <a:lnTo>
                    <a:pt x="1083767" y="103098"/>
                  </a:lnTo>
                  <a:lnTo>
                    <a:pt x="1118781" y="103098"/>
                  </a:lnTo>
                  <a:lnTo>
                    <a:pt x="1118781" y="72326"/>
                  </a:lnTo>
                  <a:lnTo>
                    <a:pt x="1083767" y="72326"/>
                  </a:lnTo>
                  <a:lnTo>
                    <a:pt x="1083767" y="58623"/>
                  </a:lnTo>
                  <a:lnTo>
                    <a:pt x="1085405" y="47498"/>
                  </a:lnTo>
                  <a:lnTo>
                    <a:pt x="1089964" y="39547"/>
                  </a:lnTo>
                  <a:lnTo>
                    <a:pt x="1097432" y="34785"/>
                  </a:lnTo>
                  <a:lnTo>
                    <a:pt x="1107821" y="33197"/>
                  </a:lnTo>
                  <a:lnTo>
                    <a:pt x="1113409" y="33197"/>
                  </a:lnTo>
                  <a:lnTo>
                    <a:pt x="1119873" y="33985"/>
                  </a:lnTo>
                  <a:lnTo>
                    <a:pt x="1127239" y="35560"/>
                  </a:lnTo>
                  <a:lnTo>
                    <a:pt x="1129360" y="3416"/>
                  </a:lnTo>
                  <a:close/>
                </a:path>
                <a:path w="1267460" h="249555">
                  <a:moveTo>
                    <a:pt x="1266875" y="15379"/>
                  </a:moveTo>
                  <a:lnTo>
                    <a:pt x="1228344" y="15379"/>
                  </a:lnTo>
                  <a:lnTo>
                    <a:pt x="1228344" y="246253"/>
                  </a:lnTo>
                  <a:lnTo>
                    <a:pt x="1266875" y="246253"/>
                  </a:lnTo>
                  <a:lnTo>
                    <a:pt x="1266875" y="15379"/>
                  </a:lnTo>
                  <a:close/>
                </a:path>
              </a:pathLst>
            </a:custGeom>
            <a:solidFill>
              <a:srgbClr val="FFFFFF"/>
            </a:solidFill>
          </p:spPr>
          <p:txBody>
            <a:bodyPr wrap="square" lIns="0" tIns="0" rIns="0" bIns="0" rtlCol="0"/>
            <a:lstStyle/>
            <a:p>
              <a:endParaRPr/>
            </a:p>
          </p:txBody>
        </p:sp>
        <p:sp>
          <p:nvSpPr>
            <p:cNvPr id="12" name="object 12"/>
            <p:cNvSpPr/>
            <p:nvPr/>
          </p:nvSpPr>
          <p:spPr>
            <a:xfrm>
              <a:off x="5982816" y="3050961"/>
              <a:ext cx="138735" cy="176961"/>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6142894" y="2984867"/>
              <a:ext cx="148326" cy="246100"/>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328268" y="2994004"/>
              <a:ext cx="42545" cy="234315"/>
            </a:xfrm>
            <a:custGeom>
              <a:avLst/>
              <a:gdLst/>
              <a:ahLst/>
              <a:cxnLst/>
              <a:rect l="l" t="t" r="r" b="b"/>
              <a:pathLst>
                <a:path w="42545" h="234314">
                  <a:moveTo>
                    <a:pt x="27869" y="41270"/>
                  </a:moveTo>
                  <a:lnTo>
                    <a:pt x="14324" y="41270"/>
                  </a:lnTo>
                  <a:lnTo>
                    <a:pt x="9067" y="39265"/>
                  </a:lnTo>
                  <a:lnTo>
                    <a:pt x="5413" y="35255"/>
                  </a:lnTo>
                  <a:lnTo>
                    <a:pt x="1804" y="31194"/>
                  </a:lnTo>
                  <a:lnTo>
                    <a:pt x="19" y="26447"/>
                  </a:lnTo>
                  <a:lnTo>
                    <a:pt x="0" y="15127"/>
                  </a:lnTo>
                  <a:lnTo>
                    <a:pt x="1804" y="10228"/>
                  </a:lnTo>
                  <a:lnTo>
                    <a:pt x="9067" y="2055"/>
                  </a:lnTo>
                  <a:lnTo>
                    <a:pt x="14324" y="0"/>
                  </a:lnTo>
                  <a:lnTo>
                    <a:pt x="27869" y="0"/>
                  </a:lnTo>
                  <a:lnTo>
                    <a:pt x="33104" y="2055"/>
                  </a:lnTo>
                  <a:lnTo>
                    <a:pt x="36858" y="6167"/>
                  </a:lnTo>
                  <a:lnTo>
                    <a:pt x="40612" y="10228"/>
                  </a:lnTo>
                  <a:lnTo>
                    <a:pt x="42495" y="15127"/>
                  </a:lnTo>
                  <a:lnTo>
                    <a:pt x="42495" y="26447"/>
                  </a:lnTo>
                  <a:lnTo>
                    <a:pt x="40612" y="31244"/>
                  </a:lnTo>
                  <a:lnTo>
                    <a:pt x="33104" y="39265"/>
                  </a:lnTo>
                  <a:lnTo>
                    <a:pt x="27869" y="41270"/>
                  </a:lnTo>
                  <a:close/>
                </a:path>
                <a:path w="42545" h="234314">
                  <a:moveTo>
                    <a:pt x="39598" y="233918"/>
                  </a:moveTo>
                  <a:lnTo>
                    <a:pt x="2138" y="233918"/>
                  </a:lnTo>
                  <a:lnTo>
                    <a:pt x="2138" y="60002"/>
                  </a:lnTo>
                  <a:lnTo>
                    <a:pt x="39598" y="60002"/>
                  </a:lnTo>
                  <a:lnTo>
                    <a:pt x="39598" y="233918"/>
                  </a:lnTo>
                  <a:close/>
                </a:path>
              </a:pathLst>
            </a:custGeom>
            <a:solidFill>
              <a:srgbClr val="FFFFFF"/>
            </a:solidFill>
          </p:spPr>
          <p:txBody>
            <a:bodyPr wrap="square" lIns="0" tIns="0" rIns="0" bIns="0" rtlCol="0"/>
            <a:lstStyle/>
            <a:p>
              <a:endParaRPr/>
            </a:p>
          </p:txBody>
        </p:sp>
        <p:sp>
          <p:nvSpPr>
            <p:cNvPr id="15" name="object 15"/>
            <p:cNvSpPr/>
            <p:nvPr/>
          </p:nvSpPr>
          <p:spPr>
            <a:xfrm>
              <a:off x="6401217" y="3050961"/>
              <a:ext cx="145140" cy="180006"/>
            </a:xfrm>
            <a:prstGeom prst="rect">
              <a:avLst/>
            </a:prstGeom>
            <a:blipFill>
              <a:blip r:embed="rId7" cstate="print"/>
              <a:stretch>
                <a:fillRect/>
              </a:stretch>
            </a:blipFill>
          </p:spPr>
          <p:txBody>
            <a:bodyPr wrap="square" lIns="0" tIns="0" rIns="0" bIns="0" rtlCol="0"/>
            <a:lstStyle/>
            <a:p>
              <a:endParaRPr/>
            </a:p>
          </p:txBody>
        </p:sp>
      </p:grpSp>
      <p:sp>
        <p:nvSpPr>
          <p:cNvPr id="16" name="object 16"/>
          <p:cNvSpPr txBox="1"/>
          <p:nvPr/>
        </p:nvSpPr>
        <p:spPr>
          <a:xfrm>
            <a:off x="4127900" y="2903332"/>
            <a:ext cx="2439670" cy="400050"/>
          </a:xfrm>
          <a:prstGeom prst="rect">
            <a:avLst/>
          </a:prstGeom>
        </p:spPr>
        <p:txBody>
          <a:bodyPr vert="horz" wrap="square" lIns="0" tIns="13335" rIns="0" bIns="0" rtlCol="0">
            <a:spAutoFit/>
          </a:bodyPr>
          <a:lstStyle/>
          <a:p>
            <a:pPr marL="12700">
              <a:lnSpc>
                <a:spcPct val="100000"/>
              </a:lnSpc>
              <a:spcBef>
                <a:spcPts val="105"/>
              </a:spcBef>
            </a:pPr>
            <a:r>
              <a:rPr sz="2450" spc="-25" dirty="0">
                <a:latin typeface="Roboto"/>
                <a:cs typeface="Roboto"/>
              </a:rPr>
              <a:t>TheTaste </a:t>
            </a:r>
            <a:r>
              <a:rPr sz="2450" dirty="0">
                <a:latin typeface="Roboto"/>
                <a:cs typeface="Roboto"/>
              </a:rPr>
              <a:t>of</a:t>
            </a:r>
            <a:r>
              <a:rPr sz="2450" spc="5" dirty="0">
                <a:latin typeface="Roboto"/>
                <a:cs typeface="Roboto"/>
              </a:rPr>
              <a:t> India</a:t>
            </a:r>
            <a:endParaRPr sz="2450">
              <a:latin typeface="Roboto"/>
              <a:cs typeface="Roboto"/>
            </a:endParaRPr>
          </a:p>
        </p:txBody>
      </p:sp>
      <p:sp>
        <p:nvSpPr>
          <p:cNvPr id="18" name="object 18"/>
          <p:cNvSpPr/>
          <p:nvPr/>
        </p:nvSpPr>
        <p:spPr>
          <a:xfrm>
            <a:off x="4127501" y="3874840"/>
            <a:ext cx="2124826" cy="1116260"/>
          </a:xfrm>
          <a:custGeom>
            <a:avLst/>
            <a:gdLst/>
            <a:ahLst/>
            <a:cxnLst/>
            <a:rect l="l" t="t" r="r" b="b"/>
            <a:pathLst>
              <a:path w="234314" h="457835">
                <a:moveTo>
                  <a:pt x="0" y="457254"/>
                </a:moveTo>
                <a:lnTo>
                  <a:pt x="234285" y="457254"/>
                </a:lnTo>
                <a:lnTo>
                  <a:pt x="234285" y="0"/>
                </a:lnTo>
                <a:lnTo>
                  <a:pt x="0" y="0"/>
                </a:lnTo>
                <a:lnTo>
                  <a:pt x="0" y="457254"/>
                </a:lnTo>
                <a:close/>
              </a:path>
            </a:pathLst>
          </a:custGeom>
          <a:solidFill>
            <a:srgbClr val="252525">
              <a:alpha val="74899"/>
            </a:srgbClr>
          </a:solidFill>
        </p:spPr>
        <p:txBody>
          <a:bodyPr wrap="square" lIns="0" tIns="0" rIns="0" bIns="0" rtlCol="0"/>
          <a:lstStyle/>
          <a:p>
            <a:endParaRPr/>
          </a:p>
        </p:txBody>
      </p:sp>
      <p:sp>
        <p:nvSpPr>
          <p:cNvPr id="20" name="object 20"/>
          <p:cNvSpPr/>
          <p:nvPr/>
        </p:nvSpPr>
        <p:spPr>
          <a:xfrm>
            <a:off x="7267613" y="379272"/>
            <a:ext cx="2152040" cy="2833618"/>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4203700" y="3891100"/>
            <a:ext cx="1981200" cy="847027"/>
          </a:xfrm>
          <a:prstGeom prst="rect">
            <a:avLst/>
          </a:prstGeom>
        </p:spPr>
        <p:txBody>
          <a:bodyPr vert="horz" wrap="square" lIns="0" tIns="13335" rIns="0" bIns="0" rtlCol="0">
            <a:spAutoFit/>
          </a:bodyPr>
          <a:lstStyle/>
          <a:p>
            <a:pPr marL="12700">
              <a:lnSpc>
                <a:spcPct val="100000"/>
              </a:lnSpc>
              <a:spcBef>
                <a:spcPts val="105"/>
              </a:spcBef>
            </a:pPr>
            <a:r>
              <a:rPr sz="1750" spc="15">
                <a:solidFill>
                  <a:srgbClr val="FFFFFF"/>
                </a:solidFill>
                <a:latin typeface="Roboto"/>
                <a:cs typeface="Roboto"/>
              </a:rPr>
              <a:t>Presented</a:t>
            </a:r>
            <a:r>
              <a:rPr sz="1750" spc="-95">
                <a:solidFill>
                  <a:srgbClr val="FFFFFF"/>
                </a:solidFill>
                <a:latin typeface="Roboto"/>
                <a:cs typeface="Roboto"/>
              </a:rPr>
              <a:t> </a:t>
            </a:r>
            <a:r>
              <a:rPr lang="en-US" sz="1750" spc="5" dirty="0" smtClean="0">
                <a:solidFill>
                  <a:srgbClr val="FFFFFF"/>
                </a:solidFill>
                <a:latin typeface="Roboto"/>
                <a:cs typeface="Roboto"/>
              </a:rPr>
              <a:t>by</a:t>
            </a:r>
          </a:p>
          <a:p>
            <a:pPr marL="12700">
              <a:lnSpc>
                <a:spcPct val="100000"/>
              </a:lnSpc>
              <a:spcBef>
                <a:spcPts val="105"/>
              </a:spcBef>
            </a:pPr>
            <a:r>
              <a:rPr lang="en-US" sz="1750" spc="5" dirty="0" smtClean="0">
                <a:solidFill>
                  <a:srgbClr val="FFFFFF"/>
                </a:solidFill>
                <a:latin typeface="Roboto"/>
                <a:cs typeface="Roboto"/>
              </a:rPr>
              <a:t>P.LAWRENCE</a:t>
            </a:r>
          </a:p>
          <a:p>
            <a:pPr marL="12700">
              <a:lnSpc>
                <a:spcPct val="100000"/>
              </a:lnSpc>
              <a:spcBef>
                <a:spcPts val="105"/>
              </a:spcBef>
            </a:pPr>
            <a:r>
              <a:rPr lang="en-US" sz="1750" spc="5" dirty="0" smtClean="0">
                <a:solidFill>
                  <a:srgbClr val="FFFFFF"/>
                </a:solidFill>
                <a:latin typeface="Roboto"/>
                <a:cs typeface="Roboto"/>
              </a:rPr>
              <a:t>R.AMARESH</a:t>
            </a:r>
            <a:endParaRPr sz="1750">
              <a:latin typeface="Roboto"/>
              <a:cs typeface="Roboto"/>
            </a:endParaRPr>
          </a:p>
        </p:txBody>
      </p:sp>
      <p:sp>
        <p:nvSpPr>
          <p:cNvPr id="22" name="object 22"/>
          <p:cNvSpPr/>
          <p:nvPr/>
        </p:nvSpPr>
        <p:spPr>
          <a:xfrm>
            <a:off x="4705350" y="5588000"/>
            <a:ext cx="1282700" cy="254000"/>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3742" y="234207"/>
            <a:ext cx="3508375" cy="815975"/>
          </a:xfrm>
          <a:prstGeom prst="rect">
            <a:avLst/>
          </a:prstGeom>
          <a:solidFill>
            <a:srgbClr val="BFBFBF"/>
          </a:solidFill>
        </p:spPr>
        <p:txBody>
          <a:bodyPr vert="horz" wrap="square" lIns="0" tIns="36194" rIns="0" bIns="0" rtlCol="0">
            <a:spAutoFit/>
          </a:bodyPr>
          <a:lstStyle/>
          <a:p>
            <a:pPr marL="80010" marR="414655">
              <a:lnSpc>
                <a:spcPts val="2890"/>
              </a:lnSpc>
              <a:spcBef>
                <a:spcPts val="284"/>
              </a:spcBef>
            </a:pPr>
            <a:r>
              <a:rPr sz="2450" spc="-5" dirty="0"/>
              <a:t>Search engine  </a:t>
            </a:r>
            <a:r>
              <a:rPr sz="2450" spc="5" dirty="0"/>
              <a:t>optimization for</a:t>
            </a:r>
            <a:r>
              <a:rPr sz="2450" spc="-140" dirty="0"/>
              <a:t> </a:t>
            </a:r>
            <a:r>
              <a:rPr sz="2450" spc="-5" dirty="0"/>
              <a:t>Amul</a:t>
            </a:r>
            <a:endParaRPr sz="2450" dirty="0"/>
          </a:p>
        </p:txBody>
      </p:sp>
      <p:sp>
        <p:nvSpPr>
          <p:cNvPr id="3" name="object 3"/>
          <p:cNvSpPr txBox="1"/>
          <p:nvPr/>
        </p:nvSpPr>
        <p:spPr>
          <a:xfrm>
            <a:off x="4578350" y="914350"/>
            <a:ext cx="5450840" cy="4443730"/>
          </a:xfrm>
          <a:prstGeom prst="rect">
            <a:avLst/>
          </a:prstGeom>
        </p:spPr>
        <p:txBody>
          <a:bodyPr vert="horz" wrap="square" lIns="0" tIns="30480" rIns="0" bIns="0" rtlCol="0">
            <a:spAutoFit/>
          </a:bodyPr>
          <a:lstStyle/>
          <a:p>
            <a:pPr marL="12700" marR="5080">
              <a:lnSpc>
                <a:spcPts val="2890"/>
              </a:lnSpc>
              <a:spcBef>
                <a:spcPts val="240"/>
              </a:spcBef>
            </a:pPr>
            <a:r>
              <a:rPr sz="2450" spc="-5" dirty="0">
                <a:latin typeface="Roboto"/>
                <a:cs typeface="Roboto"/>
              </a:rPr>
              <a:t>Amul </a:t>
            </a:r>
            <a:r>
              <a:rPr sz="2450" spc="-15" dirty="0">
                <a:latin typeface="Roboto"/>
                <a:cs typeface="Roboto"/>
              </a:rPr>
              <a:t>always </a:t>
            </a:r>
            <a:r>
              <a:rPr sz="2450" spc="-5" dirty="0">
                <a:latin typeface="Roboto"/>
                <a:cs typeface="Roboto"/>
              </a:rPr>
              <a:t>tried </a:t>
            </a:r>
            <a:r>
              <a:rPr sz="2450" spc="-20" dirty="0">
                <a:latin typeface="Roboto"/>
                <a:cs typeface="Roboto"/>
              </a:rPr>
              <a:t>to </a:t>
            </a:r>
            <a:r>
              <a:rPr sz="2450" dirty="0">
                <a:latin typeface="Roboto"/>
                <a:cs typeface="Roboto"/>
              </a:rPr>
              <a:t>provide </a:t>
            </a:r>
            <a:r>
              <a:rPr sz="2450" spc="-5" dirty="0">
                <a:latin typeface="Roboto"/>
                <a:cs typeface="Roboto"/>
              </a:rPr>
              <a:t>their  products </a:t>
            </a:r>
            <a:r>
              <a:rPr sz="2450" spc="-10" dirty="0">
                <a:latin typeface="Roboto"/>
                <a:cs typeface="Roboto"/>
              </a:rPr>
              <a:t>at </a:t>
            </a:r>
            <a:r>
              <a:rPr sz="2450" spc="-20" dirty="0">
                <a:latin typeface="Roboto"/>
                <a:cs typeface="Roboto"/>
              </a:rPr>
              <a:t>the </a:t>
            </a:r>
            <a:r>
              <a:rPr sz="2450" dirty="0">
                <a:latin typeface="Roboto"/>
                <a:cs typeface="Roboto"/>
              </a:rPr>
              <a:t>best </a:t>
            </a:r>
            <a:r>
              <a:rPr sz="2450" spc="5" dirty="0">
                <a:latin typeface="Roboto"/>
                <a:cs typeface="Roboto"/>
              </a:rPr>
              <a:t>price. Its </a:t>
            </a:r>
            <a:r>
              <a:rPr sz="2450" spc="-10" dirty="0">
                <a:latin typeface="Roboto"/>
                <a:cs typeface="Roboto"/>
              </a:rPr>
              <a:t>presence  </a:t>
            </a:r>
            <a:r>
              <a:rPr sz="2450" spc="5" dirty="0">
                <a:latin typeface="Roboto"/>
                <a:cs typeface="Roboto"/>
              </a:rPr>
              <a:t>in </a:t>
            </a:r>
            <a:r>
              <a:rPr sz="2450" dirty="0">
                <a:latin typeface="Roboto"/>
                <a:cs typeface="Roboto"/>
              </a:rPr>
              <a:t>every </a:t>
            </a:r>
            <a:r>
              <a:rPr sz="2450" spc="-10" dirty="0">
                <a:latin typeface="Roboto"/>
                <a:cs typeface="Roboto"/>
              </a:rPr>
              <a:t>nook </a:t>
            </a:r>
            <a:r>
              <a:rPr sz="2450" spc="-25" dirty="0">
                <a:latin typeface="Roboto"/>
                <a:cs typeface="Roboto"/>
              </a:rPr>
              <a:t>and </a:t>
            </a:r>
            <a:r>
              <a:rPr sz="2450" spc="-10" dirty="0">
                <a:latin typeface="Roboto"/>
                <a:cs typeface="Roboto"/>
              </a:rPr>
              <a:t>corner </a:t>
            </a:r>
            <a:r>
              <a:rPr sz="2450" spc="-20" dirty="0">
                <a:latin typeface="Roboto"/>
                <a:cs typeface="Roboto"/>
              </a:rPr>
              <a:t>has </a:t>
            </a:r>
            <a:r>
              <a:rPr sz="2450" spc="5" dirty="0">
                <a:latin typeface="Roboto"/>
                <a:cs typeface="Roboto"/>
              </a:rPr>
              <a:t>made it  </a:t>
            </a:r>
            <a:r>
              <a:rPr sz="2450" spc="-5" dirty="0">
                <a:latin typeface="Roboto"/>
                <a:cs typeface="Roboto"/>
              </a:rPr>
              <a:t>approachable </a:t>
            </a:r>
            <a:r>
              <a:rPr sz="2450" spc="5" dirty="0">
                <a:latin typeface="Roboto"/>
                <a:cs typeface="Roboto"/>
              </a:rPr>
              <a:t>in each </a:t>
            </a:r>
            <a:r>
              <a:rPr sz="2450" spc="-20" dirty="0">
                <a:latin typeface="Roboto"/>
                <a:cs typeface="Roboto"/>
              </a:rPr>
              <a:t>house. </a:t>
            </a:r>
            <a:r>
              <a:rPr sz="2450" spc="-5" dirty="0">
                <a:latin typeface="Roboto"/>
                <a:cs typeface="Roboto"/>
              </a:rPr>
              <a:t>They</a:t>
            </a:r>
            <a:r>
              <a:rPr sz="2450" spc="-105" dirty="0">
                <a:latin typeface="Roboto"/>
                <a:cs typeface="Roboto"/>
              </a:rPr>
              <a:t> </a:t>
            </a:r>
            <a:r>
              <a:rPr sz="2450" spc="-15" dirty="0">
                <a:latin typeface="Roboto"/>
                <a:cs typeface="Roboto"/>
              </a:rPr>
              <a:t>have  not </a:t>
            </a:r>
            <a:r>
              <a:rPr sz="2450" spc="-5" dirty="0">
                <a:latin typeface="Roboto"/>
                <a:cs typeface="Roboto"/>
              </a:rPr>
              <a:t>invested </a:t>
            </a:r>
            <a:r>
              <a:rPr sz="2450" spc="-15" dirty="0">
                <a:latin typeface="Roboto"/>
                <a:cs typeface="Roboto"/>
              </a:rPr>
              <a:t>too </a:t>
            </a:r>
            <a:r>
              <a:rPr sz="2450" spc="5" dirty="0">
                <a:latin typeface="Roboto"/>
                <a:cs typeface="Roboto"/>
              </a:rPr>
              <a:t>much </a:t>
            </a:r>
            <a:r>
              <a:rPr sz="2450" dirty="0">
                <a:latin typeface="Roboto"/>
                <a:cs typeface="Roboto"/>
              </a:rPr>
              <a:t>on </a:t>
            </a:r>
            <a:r>
              <a:rPr sz="2450" spc="-5" dirty="0">
                <a:latin typeface="Roboto"/>
                <a:cs typeface="Roboto"/>
              </a:rPr>
              <a:t>Television  advertisements. </a:t>
            </a:r>
            <a:r>
              <a:rPr sz="2450" spc="-15" dirty="0">
                <a:latin typeface="Roboto"/>
                <a:cs typeface="Roboto"/>
              </a:rPr>
              <a:t>Rather they now </a:t>
            </a:r>
            <a:r>
              <a:rPr sz="2450" spc="-5" dirty="0">
                <a:latin typeface="Roboto"/>
                <a:cs typeface="Roboto"/>
              </a:rPr>
              <a:t>prefer  </a:t>
            </a:r>
            <a:r>
              <a:rPr sz="2450" spc="-20" dirty="0">
                <a:latin typeface="Roboto"/>
                <a:cs typeface="Roboto"/>
              </a:rPr>
              <a:t>to </a:t>
            </a:r>
            <a:r>
              <a:rPr sz="2450" spc="-25" dirty="0">
                <a:latin typeface="Roboto"/>
                <a:cs typeface="Roboto"/>
              </a:rPr>
              <a:t>use </a:t>
            </a:r>
            <a:r>
              <a:rPr sz="2450" spc="-5" dirty="0">
                <a:latin typeface="Roboto"/>
                <a:cs typeface="Roboto"/>
              </a:rPr>
              <a:t>social </a:t>
            </a:r>
            <a:r>
              <a:rPr sz="2450" spc="15" dirty="0">
                <a:latin typeface="Roboto"/>
                <a:cs typeface="Roboto"/>
              </a:rPr>
              <a:t>media </a:t>
            </a:r>
            <a:r>
              <a:rPr sz="2450" spc="5" dirty="0">
                <a:latin typeface="Roboto"/>
                <a:cs typeface="Roboto"/>
              </a:rPr>
              <a:t>for </a:t>
            </a:r>
            <a:r>
              <a:rPr sz="2450" spc="-5" dirty="0">
                <a:latin typeface="Roboto"/>
                <a:cs typeface="Roboto"/>
              </a:rPr>
              <a:t>their </a:t>
            </a:r>
            <a:r>
              <a:rPr sz="2450" dirty="0">
                <a:latin typeface="Roboto"/>
                <a:cs typeface="Roboto"/>
              </a:rPr>
              <a:t>promotion  </a:t>
            </a:r>
            <a:r>
              <a:rPr sz="2450" spc="-25" dirty="0">
                <a:latin typeface="Roboto"/>
                <a:cs typeface="Roboto"/>
              </a:rPr>
              <a:t>and </a:t>
            </a:r>
            <a:r>
              <a:rPr sz="2450" spc="-15" dirty="0">
                <a:latin typeface="Roboto"/>
                <a:cs typeface="Roboto"/>
              </a:rPr>
              <a:t>increase </a:t>
            </a:r>
            <a:r>
              <a:rPr sz="2450" spc="-5" dirty="0">
                <a:latin typeface="Roboto"/>
                <a:cs typeface="Roboto"/>
              </a:rPr>
              <a:t>their </a:t>
            </a:r>
            <a:r>
              <a:rPr sz="2450" spc="-10" dirty="0">
                <a:latin typeface="Roboto"/>
                <a:cs typeface="Roboto"/>
              </a:rPr>
              <a:t>presence. </a:t>
            </a:r>
            <a:r>
              <a:rPr sz="2450" spc="-5" dirty="0">
                <a:latin typeface="Roboto"/>
                <a:cs typeface="Roboto"/>
              </a:rPr>
              <a:t>The </a:t>
            </a:r>
            <a:r>
              <a:rPr sz="2450" spc="-30" dirty="0">
                <a:latin typeface="Roboto"/>
                <a:cs typeface="Roboto"/>
              </a:rPr>
              <a:t>brand  </a:t>
            </a:r>
            <a:r>
              <a:rPr sz="2450" spc="5" dirty="0">
                <a:latin typeface="Roboto"/>
                <a:cs typeface="Roboto"/>
              </a:rPr>
              <a:t>actively </a:t>
            </a:r>
            <a:r>
              <a:rPr sz="2450" spc="-15" dirty="0">
                <a:latin typeface="Roboto"/>
                <a:cs typeface="Roboto"/>
              </a:rPr>
              <a:t>uses </a:t>
            </a:r>
            <a:r>
              <a:rPr sz="2450" spc="-5" dirty="0">
                <a:latin typeface="Roboto"/>
                <a:cs typeface="Roboto"/>
              </a:rPr>
              <a:t>two </a:t>
            </a:r>
            <a:r>
              <a:rPr sz="2450" spc="10" dirty="0">
                <a:latin typeface="Roboto"/>
                <a:cs typeface="Roboto"/>
              </a:rPr>
              <a:t>major </a:t>
            </a:r>
            <a:r>
              <a:rPr sz="2450" spc="-5" dirty="0">
                <a:latin typeface="Roboto"/>
                <a:cs typeface="Roboto"/>
              </a:rPr>
              <a:t>social </a:t>
            </a:r>
            <a:r>
              <a:rPr sz="2450" spc="15" dirty="0">
                <a:latin typeface="Roboto"/>
                <a:cs typeface="Roboto"/>
              </a:rPr>
              <a:t>media  </a:t>
            </a:r>
            <a:r>
              <a:rPr sz="2450" dirty="0">
                <a:latin typeface="Roboto"/>
                <a:cs typeface="Roboto"/>
              </a:rPr>
              <a:t>platforms </a:t>
            </a:r>
            <a:r>
              <a:rPr sz="2450" spc="-5" dirty="0">
                <a:latin typeface="Roboto"/>
                <a:cs typeface="Roboto"/>
              </a:rPr>
              <a:t>Facebook </a:t>
            </a:r>
            <a:r>
              <a:rPr sz="2450" spc="-25" dirty="0">
                <a:latin typeface="Roboto"/>
                <a:cs typeface="Roboto"/>
              </a:rPr>
              <a:t>and</a:t>
            </a:r>
            <a:r>
              <a:rPr sz="2450" spc="-35" dirty="0">
                <a:latin typeface="Roboto"/>
                <a:cs typeface="Roboto"/>
              </a:rPr>
              <a:t> </a:t>
            </a:r>
            <a:r>
              <a:rPr sz="2450" spc="-30" dirty="0">
                <a:latin typeface="Roboto"/>
                <a:cs typeface="Roboto"/>
              </a:rPr>
              <a:t>Twitter.</a:t>
            </a:r>
            <a:endParaRPr sz="2450" dirty="0">
              <a:latin typeface="Roboto"/>
              <a:cs typeface="Roboto"/>
            </a:endParaRPr>
          </a:p>
          <a:p>
            <a:pPr marL="12700" marR="38735">
              <a:lnSpc>
                <a:spcPts val="2890"/>
              </a:lnSpc>
              <a:spcBef>
                <a:spcPts val="45"/>
              </a:spcBef>
            </a:pPr>
            <a:r>
              <a:rPr sz="2450" dirty="0">
                <a:latin typeface="Roboto"/>
                <a:cs typeface="Roboto"/>
              </a:rPr>
              <a:t>Recently </a:t>
            </a:r>
            <a:r>
              <a:rPr sz="2450" spc="5" dirty="0">
                <a:latin typeface="Roboto"/>
                <a:cs typeface="Roboto"/>
              </a:rPr>
              <a:t>it </a:t>
            </a:r>
            <a:r>
              <a:rPr sz="2450" spc="-20" dirty="0">
                <a:latin typeface="Roboto"/>
                <a:cs typeface="Roboto"/>
              </a:rPr>
              <a:t>has </a:t>
            </a:r>
            <a:r>
              <a:rPr sz="2450" spc="-15" dirty="0">
                <a:latin typeface="Roboto"/>
                <a:cs typeface="Roboto"/>
              </a:rPr>
              <a:t>used great </a:t>
            </a:r>
            <a:r>
              <a:rPr sz="2450" spc="-10" dirty="0">
                <a:latin typeface="Roboto"/>
                <a:cs typeface="Roboto"/>
              </a:rPr>
              <a:t>graphics </a:t>
            </a:r>
            <a:r>
              <a:rPr sz="2450" spc="-25" dirty="0">
                <a:latin typeface="Roboto"/>
                <a:cs typeface="Roboto"/>
              </a:rPr>
              <a:t>and  </a:t>
            </a:r>
            <a:r>
              <a:rPr sz="2450" spc="15" dirty="0">
                <a:latin typeface="Roboto"/>
                <a:cs typeface="Roboto"/>
              </a:rPr>
              <a:t>videos </a:t>
            </a:r>
            <a:r>
              <a:rPr sz="2450" spc="5" dirty="0">
                <a:latin typeface="Roboto"/>
                <a:cs typeface="Roboto"/>
              </a:rPr>
              <a:t>for </a:t>
            </a:r>
            <a:r>
              <a:rPr sz="2450" spc="-20" dirty="0">
                <a:latin typeface="Roboto"/>
                <a:cs typeface="Roboto"/>
              </a:rPr>
              <a:t>the </a:t>
            </a:r>
            <a:r>
              <a:rPr sz="2450" spc="-5" dirty="0">
                <a:latin typeface="Roboto"/>
                <a:cs typeface="Roboto"/>
              </a:rPr>
              <a:t>Rio </a:t>
            </a:r>
            <a:r>
              <a:rPr sz="2450" spc="10" dirty="0">
                <a:latin typeface="Roboto"/>
                <a:cs typeface="Roboto"/>
              </a:rPr>
              <a:t>Olympics</a:t>
            </a:r>
            <a:r>
              <a:rPr sz="2450" spc="-100" dirty="0">
                <a:latin typeface="Roboto"/>
                <a:cs typeface="Roboto"/>
              </a:rPr>
              <a:t> </a:t>
            </a:r>
            <a:r>
              <a:rPr sz="2450" spc="15" dirty="0">
                <a:latin typeface="Roboto"/>
                <a:cs typeface="Roboto"/>
              </a:rPr>
              <a:t>2016.</a:t>
            </a:r>
            <a:endParaRPr sz="2450" dirty="0">
              <a:latin typeface="Roboto"/>
              <a:cs typeface="Roboto"/>
            </a:endParaRPr>
          </a:p>
        </p:txBody>
      </p:sp>
      <p:sp>
        <p:nvSpPr>
          <p:cNvPr id="4" name="object 4"/>
          <p:cNvSpPr/>
          <p:nvPr/>
        </p:nvSpPr>
        <p:spPr>
          <a:xfrm>
            <a:off x="1248294" y="1249471"/>
            <a:ext cx="2699233" cy="45113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895" y="622061"/>
            <a:ext cx="3110865" cy="513080"/>
          </a:xfrm>
          <a:custGeom>
            <a:avLst/>
            <a:gdLst/>
            <a:ahLst/>
            <a:cxnLst/>
            <a:rect l="l" t="t" r="r" b="b"/>
            <a:pathLst>
              <a:path w="3110865" h="513080">
                <a:moveTo>
                  <a:pt x="3110753" y="512896"/>
                </a:moveTo>
                <a:lnTo>
                  <a:pt x="0" y="512896"/>
                </a:lnTo>
                <a:lnTo>
                  <a:pt x="0" y="0"/>
                </a:lnTo>
                <a:lnTo>
                  <a:pt x="3110753" y="0"/>
                </a:lnTo>
                <a:lnTo>
                  <a:pt x="3110753" y="512896"/>
                </a:lnTo>
                <a:close/>
              </a:path>
            </a:pathLst>
          </a:custGeom>
          <a:solidFill>
            <a:srgbClr val="800000"/>
          </a:solidFill>
        </p:spPr>
        <p:txBody>
          <a:bodyPr wrap="square" lIns="0" tIns="0" rIns="0" bIns="0" rtlCol="0"/>
          <a:lstStyle/>
          <a:p>
            <a:endParaRPr/>
          </a:p>
        </p:txBody>
      </p:sp>
      <p:sp>
        <p:nvSpPr>
          <p:cNvPr id="3" name="object 3"/>
          <p:cNvSpPr txBox="1"/>
          <p:nvPr/>
        </p:nvSpPr>
        <p:spPr>
          <a:xfrm>
            <a:off x="724871" y="475945"/>
            <a:ext cx="4021454" cy="4365298"/>
          </a:xfrm>
          <a:prstGeom prst="rect">
            <a:avLst/>
          </a:prstGeom>
        </p:spPr>
        <p:txBody>
          <a:bodyPr vert="horz" wrap="square" lIns="0" tIns="30480" rIns="0" bIns="0" rtlCol="0">
            <a:spAutoFit/>
          </a:bodyPr>
          <a:lstStyle/>
          <a:p>
            <a:pPr marL="290830" marR="1466850" indent="-278765">
              <a:lnSpc>
                <a:spcPts val="2890"/>
              </a:lnSpc>
              <a:spcBef>
                <a:spcPts val="240"/>
              </a:spcBef>
              <a:tabLst>
                <a:tab pos="1412875" algn="l"/>
              </a:tabLst>
            </a:pPr>
            <a:r>
              <a:rPr lang="en-US" sz="2450" spc="-15" dirty="0">
                <a:solidFill>
                  <a:srgbClr val="FFFFFF"/>
                </a:solidFill>
                <a:latin typeface="Roboto"/>
                <a:cs typeface="Roboto"/>
              </a:rPr>
              <a:t> </a:t>
            </a:r>
            <a:r>
              <a:rPr lang="en-US" sz="2450" spc="-15" dirty="0" smtClean="0">
                <a:solidFill>
                  <a:srgbClr val="FFFFFF"/>
                </a:solidFill>
                <a:latin typeface="Roboto"/>
                <a:cs typeface="Roboto"/>
              </a:rPr>
              <a:t>market status of brand</a:t>
            </a:r>
            <a:endParaRPr sz="2450" dirty="0">
              <a:latin typeface="Roboto"/>
              <a:cs typeface="Roboto"/>
            </a:endParaRPr>
          </a:p>
          <a:p>
            <a:pPr marL="182245" marR="5080">
              <a:lnSpc>
                <a:spcPts val="2890"/>
              </a:lnSpc>
              <a:spcBef>
                <a:spcPts val="1895"/>
              </a:spcBef>
            </a:pPr>
            <a:r>
              <a:rPr sz="2450" spc="15" dirty="0">
                <a:latin typeface="Roboto"/>
                <a:cs typeface="Roboto"/>
              </a:rPr>
              <a:t>In </a:t>
            </a:r>
            <a:r>
              <a:rPr sz="2450" spc="-5" dirty="0">
                <a:latin typeface="Roboto"/>
                <a:cs typeface="Roboto"/>
              </a:rPr>
              <a:t>ﬁnancial </a:t>
            </a:r>
            <a:r>
              <a:rPr sz="2450" spc="-15" dirty="0">
                <a:latin typeface="Roboto"/>
                <a:cs typeface="Roboto"/>
              </a:rPr>
              <a:t>year </a:t>
            </a:r>
            <a:r>
              <a:rPr sz="2450" spc="15" dirty="0">
                <a:latin typeface="Roboto"/>
                <a:cs typeface="Roboto"/>
              </a:rPr>
              <a:t>2023, </a:t>
            </a:r>
            <a:r>
              <a:rPr sz="2450" spc="-5" dirty="0">
                <a:latin typeface="Roboto"/>
                <a:cs typeface="Roboto"/>
              </a:rPr>
              <a:t>Amul  reported </a:t>
            </a:r>
            <a:r>
              <a:rPr sz="2450" dirty="0">
                <a:latin typeface="Roboto"/>
                <a:cs typeface="Roboto"/>
              </a:rPr>
              <a:t>a </a:t>
            </a:r>
            <a:r>
              <a:rPr sz="2450" spc="-10" dirty="0">
                <a:latin typeface="Roboto"/>
                <a:cs typeface="Roboto"/>
              </a:rPr>
              <a:t>sales </a:t>
            </a:r>
            <a:r>
              <a:rPr sz="2450" spc="-15" dirty="0">
                <a:latin typeface="Roboto"/>
                <a:cs typeface="Roboto"/>
              </a:rPr>
              <a:t>turnover </a:t>
            </a:r>
            <a:r>
              <a:rPr sz="2450" dirty="0">
                <a:latin typeface="Roboto"/>
                <a:cs typeface="Roboto"/>
              </a:rPr>
              <a:t>of  </a:t>
            </a:r>
            <a:r>
              <a:rPr sz="2450" spc="5" dirty="0">
                <a:latin typeface="Roboto"/>
                <a:cs typeface="Roboto"/>
              </a:rPr>
              <a:t>over </a:t>
            </a:r>
            <a:r>
              <a:rPr sz="2450" spc="15" dirty="0">
                <a:latin typeface="Roboto"/>
                <a:cs typeface="Roboto"/>
              </a:rPr>
              <a:t>550 </a:t>
            </a:r>
            <a:r>
              <a:rPr sz="2450" spc="10" dirty="0">
                <a:latin typeface="Roboto"/>
                <a:cs typeface="Roboto"/>
              </a:rPr>
              <a:t>billion </a:t>
            </a:r>
            <a:r>
              <a:rPr sz="2450" dirty="0">
                <a:latin typeface="Roboto"/>
                <a:cs typeface="Roboto"/>
              </a:rPr>
              <a:t>Indian  </a:t>
            </a:r>
            <a:r>
              <a:rPr sz="2450" spc="-10" dirty="0">
                <a:latin typeface="Roboto"/>
                <a:cs typeface="Roboto"/>
              </a:rPr>
              <a:t>rupees. </a:t>
            </a:r>
            <a:r>
              <a:rPr sz="2450" spc="-25" dirty="0">
                <a:latin typeface="Roboto"/>
                <a:cs typeface="Roboto"/>
              </a:rPr>
              <a:t>Anand </a:t>
            </a:r>
            <a:r>
              <a:rPr sz="2450" dirty="0">
                <a:latin typeface="Roboto"/>
                <a:cs typeface="Roboto"/>
              </a:rPr>
              <a:t>Milk </a:t>
            </a:r>
            <a:r>
              <a:rPr sz="2450" spc="-10" dirty="0">
                <a:latin typeface="Roboto"/>
                <a:cs typeface="Roboto"/>
              </a:rPr>
              <a:t>Union  </a:t>
            </a:r>
            <a:r>
              <a:rPr sz="2450" spc="5" dirty="0">
                <a:latin typeface="Roboto"/>
                <a:cs typeface="Roboto"/>
              </a:rPr>
              <a:t>Limited (Amul) is </a:t>
            </a:r>
            <a:r>
              <a:rPr sz="2450" spc="-15" dirty="0">
                <a:latin typeface="Roboto"/>
                <a:cs typeface="Roboto"/>
              </a:rPr>
              <a:t>one </a:t>
            </a:r>
            <a:r>
              <a:rPr sz="2450" dirty="0">
                <a:latin typeface="Roboto"/>
                <a:cs typeface="Roboto"/>
              </a:rPr>
              <a:t>of  </a:t>
            </a:r>
            <a:r>
              <a:rPr sz="2450" spc="-20" dirty="0">
                <a:latin typeface="Roboto"/>
                <a:cs typeface="Roboto"/>
              </a:rPr>
              <a:t>the </a:t>
            </a:r>
            <a:r>
              <a:rPr sz="2450" spc="-15" dirty="0">
                <a:latin typeface="Roboto"/>
                <a:cs typeface="Roboto"/>
              </a:rPr>
              <a:t>largest </a:t>
            </a:r>
            <a:r>
              <a:rPr sz="2450" spc="-5" dirty="0">
                <a:latin typeface="Roboto"/>
                <a:cs typeface="Roboto"/>
              </a:rPr>
              <a:t>dairy </a:t>
            </a:r>
            <a:r>
              <a:rPr sz="2450" spc="5" dirty="0">
                <a:latin typeface="Roboto"/>
                <a:cs typeface="Roboto"/>
              </a:rPr>
              <a:t>companies  in </a:t>
            </a:r>
            <a:r>
              <a:rPr sz="2450" spc="-20" dirty="0">
                <a:latin typeface="Roboto"/>
                <a:cs typeface="Roboto"/>
              </a:rPr>
              <a:t>the </a:t>
            </a:r>
            <a:r>
              <a:rPr sz="2450" spc="-5" dirty="0">
                <a:latin typeface="Roboto"/>
                <a:cs typeface="Roboto"/>
              </a:rPr>
              <a:t>world </a:t>
            </a:r>
            <a:r>
              <a:rPr sz="2450" dirty="0">
                <a:latin typeface="Roboto"/>
                <a:cs typeface="Roboto"/>
              </a:rPr>
              <a:t>with </a:t>
            </a:r>
            <a:r>
              <a:rPr sz="2450" spc="-10" dirty="0">
                <a:latin typeface="Roboto"/>
                <a:cs typeface="Roboto"/>
              </a:rPr>
              <a:t>an  </a:t>
            </a:r>
            <a:r>
              <a:rPr sz="2450" spc="-15" dirty="0">
                <a:latin typeface="Roboto"/>
                <a:cs typeface="Roboto"/>
              </a:rPr>
              <a:t>increasing </a:t>
            </a:r>
            <a:r>
              <a:rPr sz="2450" spc="-10" dirty="0">
                <a:latin typeface="Roboto"/>
                <a:cs typeface="Roboto"/>
              </a:rPr>
              <a:t>growth </a:t>
            </a:r>
            <a:r>
              <a:rPr sz="2450" spc="-35" dirty="0">
                <a:latin typeface="Roboto"/>
                <a:cs typeface="Roboto"/>
              </a:rPr>
              <a:t>rate  </a:t>
            </a:r>
            <a:r>
              <a:rPr sz="2450" spc="-10" dirty="0">
                <a:latin typeface="Roboto"/>
                <a:cs typeface="Roboto"/>
              </a:rPr>
              <a:t>since</a:t>
            </a:r>
            <a:r>
              <a:rPr sz="2450" spc="10" dirty="0">
                <a:latin typeface="Roboto"/>
                <a:cs typeface="Roboto"/>
              </a:rPr>
              <a:t> </a:t>
            </a:r>
            <a:r>
              <a:rPr sz="2450" spc="15" dirty="0">
                <a:latin typeface="Roboto"/>
                <a:cs typeface="Roboto"/>
              </a:rPr>
              <a:t>2011.</a:t>
            </a:r>
            <a:endParaRPr sz="2450" dirty="0">
              <a:latin typeface="Roboto"/>
              <a:cs typeface="Roboto"/>
            </a:endParaRPr>
          </a:p>
        </p:txBody>
      </p:sp>
      <p:sp>
        <p:nvSpPr>
          <p:cNvPr id="4" name="object 4"/>
          <p:cNvSpPr/>
          <p:nvPr/>
        </p:nvSpPr>
        <p:spPr>
          <a:xfrm>
            <a:off x="4840897" y="729437"/>
            <a:ext cx="4815382" cy="435775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29208" y="0"/>
            <a:ext cx="9601200" cy="58779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39635" y="0"/>
            <a:ext cx="1430908" cy="917015"/>
          </a:xfrm>
          <a:prstGeom prst="rect">
            <a:avLst/>
          </a:prstGeom>
        </p:spPr>
      </p:pic>
    </p:spTree>
    <p:extLst>
      <p:ext uri="{BB962C8B-B14F-4D97-AF65-F5344CB8AC3E}">
        <p14:creationId xmlns:p14="http://schemas.microsoft.com/office/powerpoint/2010/main" xmlns="" val="157261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8500" y="342900"/>
            <a:ext cx="9089390" cy="723275"/>
          </a:xfrm>
        </p:spPr>
        <p:txBody>
          <a:bodyPr/>
          <a:lstStyle/>
          <a:p>
            <a:r>
              <a:rPr lang="en-US" dirty="0" smtClean="0"/>
              <a:t>Brand curation strategies of amul</a:t>
            </a:r>
            <a:endParaRPr lang="en-IN" dirty="0"/>
          </a:p>
        </p:txBody>
      </p:sp>
      <p:sp>
        <p:nvSpPr>
          <p:cNvPr id="3" name="Subtitle 2"/>
          <p:cNvSpPr>
            <a:spLocks noGrp="1"/>
          </p:cNvSpPr>
          <p:nvPr>
            <p:ph type="subTitle" idx="4"/>
          </p:nvPr>
        </p:nvSpPr>
        <p:spPr>
          <a:xfrm>
            <a:off x="774700" y="1181100"/>
            <a:ext cx="2971800" cy="4279583"/>
          </a:xfrm>
        </p:spPr>
        <p:txBody>
          <a:bodyPr/>
          <a:lstStyle/>
          <a:p>
            <a:pPr marL="285750" indent="-285750" algn="l">
              <a:buFont typeface="Arial" pitchFamily="34" charset="0"/>
              <a:buChar char="•"/>
            </a:pPr>
            <a:r>
              <a:rPr lang="en-US" dirty="0" smtClean="0"/>
              <a:t>Iconic amul girl</a:t>
            </a:r>
          </a:p>
          <a:p>
            <a:pPr marL="285750" indent="-285750" algn="l">
              <a:buFont typeface="Arial" pitchFamily="34" charset="0"/>
              <a:buChar char="•"/>
            </a:pPr>
            <a:endParaRPr lang="en-US" dirty="0"/>
          </a:p>
          <a:p>
            <a:pPr marL="285750" indent="-285750" algn="l">
              <a:buFont typeface="Arial" pitchFamily="34" charset="0"/>
              <a:buChar char="•"/>
            </a:pPr>
            <a:r>
              <a:rPr lang="en-US" dirty="0"/>
              <a:t>Creative advertising </a:t>
            </a:r>
            <a:endParaRPr lang="en-US" dirty="0" smtClean="0"/>
          </a:p>
          <a:p>
            <a:pPr marL="285750" indent="-285750" algn="l">
              <a:buFont typeface="Arial" pitchFamily="34" charset="0"/>
              <a:buChar char="•"/>
            </a:pPr>
            <a:endParaRPr lang="en-US" dirty="0"/>
          </a:p>
          <a:p>
            <a:pPr marL="285750" indent="-285750" algn="l">
              <a:buFont typeface="Arial" pitchFamily="34" charset="0"/>
              <a:buChar char="•"/>
            </a:pPr>
            <a:r>
              <a:rPr lang="en-US" dirty="0"/>
              <a:t>Quality dairy </a:t>
            </a:r>
            <a:r>
              <a:rPr lang="en-US" dirty="0" smtClean="0"/>
              <a:t>products</a:t>
            </a:r>
          </a:p>
          <a:p>
            <a:pPr marL="285750" indent="-285750" algn="l">
              <a:buFont typeface="Arial" pitchFamily="34" charset="0"/>
              <a:buChar char="•"/>
            </a:pPr>
            <a:endParaRPr lang="en-US" dirty="0"/>
          </a:p>
          <a:p>
            <a:pPr marL="285750" indent="-285750" algn="l">
              <a:buFont typeface="Arial" pitchFamily="34" charset="0"/>
              <a:buChar char="•"/>
            </a:pPr>
            <a:r>
              <a:rPr lang="en-US" dirty="0"/>
              <a:t>Wide product range </a:t>
            </a:r>
            <a:endParaRPr lang="en-US" dirty="0" smtClean="0"/>
          </a:p>
          <a:p>
            <a:pPr marL="285750" indent="-285750" algn="l">
              <a:buFont typeface="Arial" pitchFamily="34" charset="0"/>
              <a:buChar char="•"/>
            </a:pPr>
            <a:endParaRPr lang="en-US" dirty="0"/>
          </a:p>
          <a:p>
            <a:pPr marL="285750" indent="-285750" algn="l">
              <a:buFont typeface="Arial" pitchFamily="34" charset="0"/>
              <a:buChar char="•"/>
            </a:pPr>
            <a:r>
              <a:rPr lang="en-US" dirty="0"/>
              <a:t>Strong </a:t>
            </a:r>
            <a:r>
              <a:rPr lang="en-US" dirty="0" smtClean="0"/>
              <a:t>distribution</a:t>
            </a:r>
          </a:p>
          <a:p>
            <a:pPr marL="285750" indent="-285750" algn="l">
              <a:buFont typeface="Arial" pitchFamily="34" charset="0"/>
              <a:buChar char="•"/>
            </a:pPr>
            <a:endParaRPr lang="en-US" dirty="0"/>
          </a:p>
          <a:p>
            <a:pPr marL="285750" indent="-285750" algn="l">
              <a:buFont typeface="Arial" pitchFamily="34" charset="0"/>
              <a:buChar char="•"/>
            </a:pPr>
            <a:r>
              <a:rPr lang="en-US" dirty="0"/>
              <a:t>Cooperative model </a:t>
            </a:r>
            <a:endParaRPr lang="en-US" dirty="0" smtClean="0"/>
          </a:p>
          <a:p>
            <a:pPr marL="285750" indent="-285750" algn="l">
              <a:buFont typeface="Arial" pitchFamily="34" charset="0"/>
              <a:buChar char="•"/>
            </a:pPr>
            <a:endParaRPr lang="en-US" dirty="0"/>
          </a:p>
          <a:p>
            <a:pPr marL="285750" indent="-285750" algn="l">
              <a:buFont typeface="Arial" pitchFamily="34" charset="0"/>
              <a:buChar char="•"/>
            </a:pPr>
            <a:r>
              <a:rPr lang="en-US" dirty="0"/>
              <a:t>Social </a:t>
            </a:r>
            <a:r>
              <a:rPr lang="en-US" dirty="0" smtClean="0"/>
              <a:t>responsibility</a:t>
            </a:r>
          </a:p>
          <a:p>
            <a:pPr marL="285750" indent="-285750" algn="l">
              <a:buFont typeface="Arial" pitchFamily="34" charset="0"/>
              <a:buChar char="•"/>
            </a:pPr>
            <a:endParaRPr lang="en-US" dirty="0"/>
          </a:p>
          <a:p>
            <a:pPr marL="285750" indent="-285750" algn="l">
              <a:buFont typeface="Arial" pitchFamily="34" charset="0"/>
              <a:buChar char="•"/>
            </a:pPr>
            <a:r>
              <a:rPr lang="en-US" dirty="0"/>
              <a:t>innovation</a:t>
            </a:r>
            <a:endParaRPr lang="en-IN" dirty="0"/>
          </a:p>
          <a:p>
            <a:pPr algn="l"/>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051300" y="1409700"/>
            <a:ext cx="5422900" cy="4038600"/>
          </a:xfrm>
          <a:prstGeom prst="rect">
            <a:avLst/>
          </a:prstGeom>
        </p:spPr>
      </p:pic>
    </p:spTree>
    <p:extLst>
      <p:ext uri="{BB962C8B-B14F-4D97-AF65-F5344CB8AC3E}">
        <p14:creationId xmlns:p14="http://schemas.microsoft.com/office/powerpoint/2010/main" xmlns="" val="513962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2100" y="-342900"/>
            <a:ext cx="10693400" cy="6015031"/>
          </a:xfrm>
          <a:prstGeom prst="rect">
            <a:avLst/>
          </a:prstGeom>
          <a:blipFill>
            <a:blip r:embed="rId2" cstate="print"/>
            <a:stretch>
              <a:fillRect/>
            </a:stretch>
          </a:blipFill>
        </p:spPr>
        <p:txBody>
          <a:bodyPr wrap="square" lIns="0" tIns="0" rIns="0" bIns="0" rtlCol="0"/>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s4</a:t>
            </a:r>
            <a:endParaRPr dirty="0"/>
          </a:p>
        </p:txBody>
      </p:sp>
      <p:sp>
        <p:nvSpPr>
          <p:cNvPr id="3" name="object 3"/>
          <p:cNvSpPr/>
          <p:nvPr/>
        </p:nvSpPr>
        <p:spPr>
          <a:xfrm>
            <a:off x="3512032" y="1881174"/>
            <a:ext cx="650875" cy="469900"/>
          </a:xfrm>
          <a:custGeom>
            <a:avLst/>
            <a:gdLst/>
            <a:ahLst/>
            <a:cxnLst/>
            <a:rect l="l" t="t" r="r" b="b"/>
            <a:pathLst>
              <a:path w="650875" h="469900">
                <a:moveTo>
                  <a:pt x="348030" y="23571"/>
                </a:moveTo>
                <a:lnTo>
                  <a:pt x="0" y="23571"/>
                </a:lnTo>
                <a:lnTo>
                  <a:pt x="0" y="87071"/>
                </a:lnTo>
                <a:lnTo>
                  <a:pt x="137160" y="87071"/>
                </a:lnTo>
                <a:lnTo>
                  <a:pt x="137160" y="469341"/>
                </a:lnTo>
                <a:lnTo>
                  <a:pt x="210578" y="469341"/>
                </a:lnTo>
                <a:lnTo>
                  <a:pt x="210578" y="87071"/>
                </a:lnTo>
                <a:lnTo>
                  <a:pt x="348030" y="87071"/>
                </a:lnTo>
                <a:lnTo>
                  <a:pt x="348030" y="23571"/>
                </a:lnTo>
                <a:close/>
              </a:path>
              <a:path w="650875" h="469900">
                <a:moveTo>
                  <a:pt x="650735" y="250240"/>
                </a:moveTo>
                <a:lnTo>
                  <a:pt x="642988" y="193954"/>
                </a:lnTo>
                <a:lnTo>
                  <a:pt x="620331" y="156108"/>
                </a:lnTo>
                <a:lnTo>
                  <a:pt x="585203" y="134632"/>
                </a:lnTo>
                <a:lnTo>
                  <a:pt x="540004" y="127469"/>
                </a:lnTo>
                <a:lnTo>
                  <a:pt x="511581" y="129222"/>
                </a:lnTo>
                <a:lnTo>
                  <a:pt x="487946" y="134480"/>
                </a:lnTo>
                <a:lnTo>
                  <a:pt x="469138" y="143243"/>
                </a:lnTo>
                <a:lnTo>
                  <a:pt x="455129" y="155524"/>
                </a:lnTo>
                <a:lnTo>
                  <a:pt x="455129" y="0"/>
                </a:lnTo>
                <a:lnTo>
                  <a:pt x="383171" y="0"/>
                </a:lnTo>
                <a:lnTo>
                  <a:pt x="383171" y="468757"/>
                </a:lnTo>
                <a:lnTo>
                  <a:pt x="455129" y="468757"/>
                </a:lnTo>
                <a:lnTo>
                  <a:pt x="455129" y="234962"/>
                </a:lnTo>
                <a:lnTo>
                  <a:pt x="460425" y="225945"/>
                </a:lnTo>
                <a:lnTo>
                  <a:pt x="491883" y="198018"/>
                </a:lnTo>
                <a:lnTo>
                  <a:pt x="523862" y="190906"/>
                </a:lnTo>
                <a:lnTo>
                  <a:pt x="536663" y="191744"/>
                </a:lnTo>
                <a:lnTo>
                  <a:pt x="570801" y="212153"/>
                </a:lnTo>
                <a:lnTo>
                  <a:pt x="578485" y="251117"/>
                </a:lnTo>
                <a:lnTo>
                  <a:pt x="578485" y="468757"/>
                </a:lnTo>
                <a:lnTo>
                  <a:pt x="650735" y="468757"/>
                </a:lnTo>
                <a:lnTo>
                  <a:pt x="650735" y="250240"/>
                </a:lnTo>
                <a:close/>
              </a:path>
            </a:pathLst>
          </a:custGeom>
          <a:solidFill>
            <a:srgbClr val="FFFFFF"/>
          </a:solidFill>
        </p:spPr>
        <p:txBody>
          <a:bodyPr wrap="square" lIns="0" tIns="0" rIns="0" bIns="0" rtlCol="0"/>
          <a:lstStyle/>
          <a:p>
            <a:endParaRPr/>
          </a:p>
        </p:txBody>
      </p:sp>
      <p:sp>
        <p:nvSpPr>
          <p:cNvPr id="4" name="object 4"/>
          <p:cNvSpPr/>
          <p:nvPr/>
        </p:nvSpPr>
        <p:spPr>
          <a:xfrm>
            <a:off x="4219980" y="2008637"/>
            <a:ext cx="280035" cy="347345"/>
          </a:xfrm>
          <a:custGeom>
            <a:avLst/>
            <a:gdLst/>
            <a:ahLst/>
            <a:cxnLst/>
            <a:rect l="l" t="t" r="r" b="b"/>
            <a:pathLst>
              <a:path w="280035" h="347344">
                <a:moveTo>
                  <a:pt x="78707" y="111607"/>
                </a:moveTo>
                <a:lnTo>
                  <a:pt x="6750" y="111607"/>
                </a:lnTo>
                <a:lnTo>
                  <a:pt x="9072" y="89093"/>
                </a:lnTo>
                <a:lnTo>
                  <a:pt x="27652" y="49516"/>
                </a:lnTo>
                <a:lnTo>
                  <a:pt x="63966" y="18255"/>
                </a:lnTo>
                <a:lnTo>
                  <a:pt x="112938" y="2028"/>
                </a:lnTo>
                <a:lnTo>
                  <a:pt x="141854" y="0"/>
                </a:lnTo>
                <a:lnTo>
                  <a:pt x="168072" y="1799"/>
                </a:lnTo>
                <a:lnTo>
                  <a:pt x="213452" y="16190"/>
                </a:lnTo>
                <a:lnTo>
                  <a:pt x="248418" y="44918"/>
                </a:lnTo>
                <a:lnTo>
                  <a:pt x="257820" y="61384"/>
                </a:lnTo>
                <a:lnTo>
                  <a:pt x="138624" y="61384"/>
                </a:lnTo>
                <a:lnTo>
                  <a:pt x="125472" y="62192"/>
                </a:lnTo>
                <a:lnTo>
                  <a:pt x="87711" y="81429"/>
                </a:lnTo>
                <a:lnTo>
                  <a:pt x="79708" y="100079"/>
                </a:lnTo>
                <a:lnTo>
                  <a:pt x="78707" y="111607"/>
                </a:lnTo>
                <a:close/>
              </a:path>
              <a:path w="280035" h="347344">
                <a:moveTo>
                  <a:pt x="116301" y="347156"/>
                </a:moveTo>
                <a:lnTo>
                  <a:pt x="69094" y="339704"/>
                </a:lnTo>
                <a:lnTo>
                  <a:pt x="32013" y="317346"/>
                </a:lnTo>
                <a:lnTo>
                  <a:pt x="8003" y="284121"/>
                </a:lnTo>
                <a:lnTo>
                  <a:pt x="0" y="244067"/>
                </a:lnTo>
                <a:lnTo>
                  <a:pt x="2606" y="217863"/>
                </a:lnTo>
                <a:lnTo>
                  <a:pt x="23458" y="175644"/>
                </a:lnTo>
                <a:lnTo>
                  <a:pt x="64283" y="147099"/>
                </a:lnTo>
                <a:lnTo>
                  <a:pt x="119354" y="132781"/>
                </a:lnTo>
                <a:lnTo>
                  <a:pt x="151846" y="130991"/>
                </a:lnTo>
                <a:lnTo>
                  <a:pt x="196780" y="130991"/>
                </a:lnTo>
                <a:lnTo>
                  <a:pt x="196780" y="114544"/>
                </a:lnTo>
                <a:lnTo>
                  <a:pt x="182389" y="75776"/>
                </a:lnTo>
                <a:lnTo>
                  <a:pt x="138624" y="61384"/>
                </a:lnTo>
                <a:lnTo>
                  <a:pt x="257820" y="61384"/>
                </a:lnTo>
                <a:lnTo>
                  <a:pt x="268689" y="114544"/>
                </a:lnTo>
                <a:lnTo>
                  <a:pt x="268738" y="186795"/>
                </a:lnTo>
                <a:lnTo>
                  <a:pt x="155221" y="186795"/>
                </a:lnTo>
                <a:lnTo>
                  <a:pt x="118920" y="190521"/>
                </a:lnTo>
                <a:lnTo>
                  <a:pt x="92990" y="200085"/>
                </a:lnTo>
                <a:lnTo>
                  <a:pt x="77433" y="215486"/>
                </a:lnTo>
                <a:lnTo>
                  <a:pt x="72247" y="236725"/>
                </a:lnTo>
                <a:lnTo>
                  <a:pt x="73036" y="245894"/>
                </a:lnTo>
                <a:lnTo>
                  <a:pt x="101109" y="278687"/>
                </a:lnTo>
                <a:lnTo>
                  <a:pt x="124232" y="281954"/>
                </a:lnTo>
                <a:lnTo>
                  <a:pt x="269895" y="281954"/>
                </a:lnTo>
                <a:lnTo>
                  <a:pt x="271528" y="296052"/>
                </a:lnTo>
                <a:lnTo>
                  <a:pt x="275016" y="312059"/>
                </a:lnTo>
                <a:lnTo>
                  <a:pt x="277432" y="318961"/>
                </a:lnTo>
                <a:lnTo>
                  <a:pt x="200011" y="318961"/>
                </a:lnTo>
                <a:lnTo>
                  <a:pt x="159563" y="340218"/>
                </a:lnTo>
                <a:lnTo>
                  <a:pt x="131585" y="346385"/>
                </a:lnTo>
                <a:lnTo>
                  <a:pt x="116301" y="347156"/>
                </a:lnTo>
                <a:close/>
              </a:path>
              <a:path w="280035" h="347344">
                <a:moveTo>
                  <a:pt x="269895" y="281954"/>
                </a:moveTo>
                <a:lnTo>
                  <a:pt x="124232" y="281954"/>
                </a:lnTo>
                <a:lnTo>
                  <a:pt x="137140" y="281128"/>
                </a:lnTo>
                <a:lnTo>
                  <a:pt x="149128" y="278650"/>
                </a:lnTo>
                <a:lnTo>
                  <a:pt x="186722" y="255228"/>
                </a:lnTo>
                <a:lnTo>
                  <a:pt x="196780" y="241424"/>
                </a:lnTo>
                <a:lnTo>
                  <a:pt x="196780" y="186795"/>
                </a:lnTo>
                <a:lnTo>
                  <a:pt x="268738" y="186795"/>
                </a:lnTo>
                <a:lnTo>
                  <a:pt x="268738" y="257871"/>
                </a:lnTo>
                <a:lnTo>
                  <a:pt x="269435" y="277990"/>
                </a:lnTo>
                <a:lnTo>
                  <a:pt x="269895" y="281954"/>
                </a:lnTo>
                <a:close/>
              </a:path>
              <a:path w="280035" h="347344">
                <a:moveTo>
                  <a:pt x="279899" y="341283"/>
                </a:moveTo>
                <a:lnTo>
                  <a:pt x="208821" y="341283"/>
                </a:lnTo>
                <a:lnTo>
                  <a:pt x="203166" y="329149"/>
                </a:lnTo>
                <a:lnTo>
                  <a:pt x="200300" y="321899"/>
                </a:lnTo>
                <a:lnTo>
                  <a:pt x="200011" y="318961"/>
                </a:lnTo>
                <a:lnTo>
                  <a:pt x="277432" y="318961"/>
                </a:lnTo>
                <a:lnTo>
                  <a:pt x="279899" y="326010"/>
                </a:lnTo>
                <a:lnTo>
                  <a:pt x="279899" y="341283"/>
                </a:lnTo>
                <a:close/>
              </a:path>
            </a:pathLst>
          </a:custGeom>
          <a:solidFill>
            <a:srgbClr val="FFFFFF"/>
          </a:solidFill>
        </p:spPr>
        <p:txBody>
          <a:bodyPr wrap="square" lIns="0" tIns="0" rIns="0" bIns="0" rtlCol="0"/>
          <a:lstStyle/>
          <a:p>
            <a:endParaRPr/>
          </a:p>
        </p:txBody>
      </p:sp>
      <p:sp>
        <p:nvSpPr>
          <p:cNvPr id="5" name="object 5"/>
          <p:cNvSpPr/>
          <p:nvPr/>
        </p:nvSpPr>
        <p:spPr>
          <a:xfrm>
            <a:off x="4552411" y="2008637"/>
            <a:ext cx="267970" cy="341630"/>
          </a:xfrm>
          <a:custGeom>
            <a:avLst/>
            <a:gdLst/>
            <a:ahLst/>
            <a:cxnLst/>
            <a:rect l="l" t="t" r="r" b="b"/>
            <a:pathLst>
              <a:path w="267970" h="341630">
                <a:moveTo>
                  <a:pt x="267557" y="341283"/>
                </a:moveTo>
                <a:lnTo>
                  <a:pt x="195310" y="341283"/>
                </a:lnTo>
                <a:lnTo>
                  <a:pt x="195310" y="123649"/>
                </a:lnTo>
                <a:lnTo>
                  <a:pt x="194456" y="108110"/>
                </a:lnTo>
                <a:lnTo>
                  <a:pt x="173968" y="70956"/>
                </a:lnTo>
                <a:lnTo>
                  <a:pt x="140684" y="63439"/>
                </a:lnTo>
                <a:lnTo>
                  <a:pt x="129346" y="64229"/>
                </a:lnTo>
                <a:lnTo>
                  <a:pt x="90981" y="82769"/>
                </a:lnTo>
                <a:lnTo>
                  <a:pt x="71957" y="107495"/>
                </a:lnTo>
                <a:lnTo>
                  <a:pt x="71957" y="341283"/>
                </a:lnTo>
                <a:lnTo>
                  <a:pt x="0" y="341283"/>
                </a:lnTo>
                <a:lnTo>
                  <a:pt x="0" y="5874"/>
                </a:lnTo>
                <a:lnTo>
                  <a:pt x="68582" y="5874"/>
                </a:lnTo>
                <a:lnTo>
                  <a:pt x="69752" y="30398"/>
                </a:lnTo>
                <a:lnTo>
                  <a:pt x="84223" y="17099"/>
                </a:lnTo>
                <a:lnTo>
                  <a:pt x="103561" y="7599"/>
                </a:lnTo>
                <a:lnTo>
                  <a:pt x="127765" y="1899"/>
                </a:lnTo>
                <a:lnTo>
                  <a:pt x="156836" y="0"/>
                </a:lnTo>
                <a:lnTo>
                  <a:pt x="180691" y="1789"/>
                </a:lnTo>
                <a:lnTo>
                  <a:pt x="220854" y="16108"/>
                </a:lnTo>
                <a:lnTo>
                  <a:pt x="250350" y="45257"/>
                </a:lnTo>
                <a:lnTo>
                  <a:pt x="265550" y="92323"/>
                </a:lnTo>
                <a:lnTo>
                  <a:pt x="267557" y="122767"/>
                </a:lnTo>
                <a:lnTo>
                  <a:pt x="267557" y="341283"/>
                </a:lnTo>
                <a:close/>
              </a:path>
            </a:pathLst>
          </a:custGeom>
          <a:solidFill>
            <a:srgbClr val="FFFFFF"/>
          </a:solidFill>
        </p:spPr>
        <p:txBody>
          <a:bodyPr wrap="square" lIns="0" tIns="0" rIns="0" bIns="0" rtlCol="0"/>
          <a:lstStyle/>
          <a:p>
            <a:endParaRPr/>
          </a:p>
        </p:txBody>
      </p:sp>
      <p:sp>
        <p:nvSpPr>
          <p:cNvPr id="6" name="object 6"/>
          <p:cNvSpPr/>
          <p:nvPr/>
        </p:nvSpPr>
        <p:spPr>
          <a:xfrm>
            <a:off x="4886580" y="1881171"/>
            <a:ext cx="290195" cy="469265"/>
          </a:xfrm>
          <a:custGeom>
            <a:avLst/>
            <a:gdLst/>
            <a:ahLst/>
            <a:cxnLst/>
            <a:rect l="l" t="t" r="r" b="b"/>
            <a:pathLst>
              <a:path w="290195" h="469264">
                <a:moveTo>
                  <a:pt x="289590" y="468749"/>
                </a:moveTo>
                <a:lnTo>
                  <a:pt x="203530" y="468749"/>
                </a:lnTo>
                <a:lnTo>
                  <a:pt x="96920" y="326009"/>
                </a:lnTo>
                <a:lnTo>
                  <a:pt x="72247" y="351562"/>
                </a:lnTo>
                <a:lnTo>
                  <a:pt x="72247" y="468749"/>
                </a:lnTo>
                <a:lnTo>
                  <a:pt x="0" y="468749"/>
                </a:lnTo>
                <a:lnTo>
                  <a:pt x="0" y="0"/>
                </a:lnTo>
                <a:lnTo>
                  <a:pt x="72247" y="0"/>
                </a:lnTo>
                <a:lnTo>
                  <a:pt x="72247" y="257136"/>
                </a:lnTo>
                <a:lnTo>
                  <a:pt x="85903" y="240836"/>
                </a:lnTo>
                <a:lnTo>
                  <a:pt x="187379" y="133341"/>
                </a:lnTo>
                <a:lnTo>
                  <a:pt x="277838" y="133341"/>
                </a:lnTo>
                <a:lnTo>
                  <a:pt x="145084" y="275199"/>
                </a:lnTo>
                <a:lnTo>
                  <a:pt x="289590" y="468749"/>
                </a:lnTo>
                <a:close/>
              </a:path>
            </a:pathLst>
          </a:custGeom>
          <a:solidFill>
            <a:srgbClr val="FFFFFF"/>
          </a:solidFill>
        </p:spPr>
        <p:txBody>
          <a:bodyPr wrap="square" lIns="0" tIns="0" rIns="0" bIns="0" rtlCol="0"/>
          <a:lstStyle/>
          <a:p>
            <a:endParaRPr/>
          </a:p>
        </p:txBody>
      </p:sp>
      <p:sp>
        <p:nvSpPr>
          <p:cNvPr id="7" name="object 7"/>
          <p:cNvSpPr/>
          <p:nvPr/>
        </p:nvSpPr>
        <p:spPr>
          <a:xfrm>
            <a:off x="5288953" y="1904669"/>
            <a:ext cx="673100" cy="451484"/>
          </a:xfrm>
          <a:custGeom>
            <a:avLst/>
            <a:gdLst/>
            <a:ahLst/>
            <a:cxnLst/>
            <a:rect l="l" t="t" r="r" b="b"/>
            <a:pathLst>
              <a:path w="673100" h="451485">
                <a:moveTo>
                  <a:pt x="381520" y="0"/>
                </a:moveTo>
                <a:lnTo>
                  <a:pt x="296938" y="0"/>
                </a:lnTo>
                <a:lnTo>
                  <a:pt x="190906" y="204419"/>
                </a:lnTo>
                <a:lnTo>
                  <a:pt x="85318" y="0"/>
                </a:lnTo>
                <a:lnTo>
                  <a:pt x="0" y="0"/>
                </a:lnTo>
                <a:lnTo>
                  <a:pt x="153606" y="278879"/>
                </a:lnTo>
                <a:lnTo>
                  <a:pt x="153606" y="445262"/>
                </a:lnTo>
                <a:lnTo>
                  <a:pt x="227914" y="445262"/>
                </a:lnTo>
                <a:lnTo>
                  <a:pt x="227914" y="278879"/>
                </a:lnTo>
                <a:lnTo>
                  <a:pt x="381520" y="0"/>
                </a:lnTo>
                <a:close/>
              </a:path>
              <a:path w="673100" h="451485">
                <a:moveTo>
                  <a:pt x="673049" y="271386"/>
                </a:moveTo>
                <a:lnTo>
                  <a:pt x="670090" y="237274"/>
                </a:lnTo>
                <a:lnTo>
                  <a:pt x="662114" y="206032"/>
                </a:lnTo>
                <a:lnTo>
                  <a:pt x="649097" y="177660"/>
                </a:lnTo>
                <a:lnTo>
                  <a:pt x="641019" y="166243"/>
                </a:lnTo>
                <a:lnTo>
                  <a:pt x="631050" y="152146"/>
                </a:lnTo>
                <a:lnTo>
                  <a:pt x="608634" y="131064"/>
                </a:lnTo>
                <a:lnTo>
                  <a:pt x="600798" y="126555"/>
                </a:lnTo>
                <a:lnTo>
                  <a:pt x="600798" y="274320"/>
                </a:lnTo>
                <a:lnTo>
                  <a:pt x="600798" y="281952"/>
                </a:lnTo>
                <a:lnTo>
                  <a:pt x="595439" y="323227"/>
                </a:lnTo>
                <a:lnTo>
                  <a:pt x="568477" y="371360"/>
                </a:lnTo>
                <a:lnTo>
                  <a:pt x="519734" y="388861"/>
                </a:lnTo>
                <a:lnTo>
                  <a:pt x="500659" y="386892"/>
                </a:lnTo>
                <a:lnTo>
                  <a:pt x="458495" y="357289"/>
                </a:lnTo>
                <a:lnTo>
                  <a:pt x="439369" y="302577"/>
                </a:lnTo>
                <a:lnTo>
                  <a:pt x="438086" y="274320"/>
                </a:lnTo>
                <a:lnTo>
                  <a:pt x="439369" y="253047"/>
                </a:lnTo>
                <a:lnTo>
                  <a:pt x="449567" y="215011"/>
                </a:lnTo>
                <a:lnTo>
                  <a:pt x="483946" y="174244"/>
                </a:lnTo>
                <a:lnTo>
                  <a:pt x="519150" y="166243"/>
                </a:lnTo>
                <a:lnTo>
                  <a:pt x="538099" y="168236"/>
                </a:lnTo>
                <a:lnTo>
                  <a:pt x="580085" y="198259"/>
                </a:lnTo>
                <a:lnTo>
                  <a:pt x="595617" y="233273"/>
                </a:lnTo>
                <a:lnTo>
                  <a:pt x="600798" y="274320"/>
                </a:lnTo>
                <a:lnTo>
                  <a:pt x="600798" y="126555"/>
                </a:lnTo>
                <a:lnTo>
                  <a:pt x="582510" y="116014"/>
                </a:lnTo>
                <a:lnTo>
                  <a:pt x="552691" y="106984"/>
                </a:lnTo>
                <a:lnTo>
                  <a:pt x="519150" y="103974"/>
                </a:lnTo>
                <a:lnTo>
                  <a:pt x="485609" y="107035"/>
                </a:lnTo>
                <a:lnTo>
                  <a:pt x="429653" y="131559"/>
                </a:lnTo>
                <a:lnTo>
                  <a:pt x="389255" y="178993"/>
                </a:lnTo>
                <a:lnTo>
                  <a:pt x="368693" y="239649"/>
                </a:lnTo>
                <a:lnTo>
                  <a:pt x="366128" y="274320"/>
                </a:lnTo>
                <a:lnTo>
                  <a:pt x="366191" y="281952"/>
                </a:lnTo>
                <a:lnTo>
                  <a:pt x="376453" y="347497"/>
                </a:lnTo>
                <a:lnTo>
                  <a:pt x="407403" y="402234"/>
                </a:lnTo>
                <a:lnTo>
                  <a:pt x="456107" y="438912"/>
                </a:lnTo>
                <a:lnTo>
                  <a:pt x="519734" y="451129"/>
                </a:lnTo>
                <a:lnTo>
                  <a:pt x="553275" y="448068"/>
                </a:lnTo>
                <a:lnTo>
                  <a:pt x="583133" y="438912"/>
                </a:lnTo>
                <a:lnTo>
                  <a:pt x="609307" y="423621"/>
                </a:lnTo>
                <a:lnTo>
                  <a:pt x="631786" y="402234"/>
                </a:lnTo>
                <a:lnTo>
                  <a:pt x="641096" y="388861"/>
                </a:lnTo>
                <a:lnTo>
                  <a:pt x="649833" y="376313"/>
                </a:lnTo>
                <a:lnTo>
                  <a:pt x="662736" y="347497"/>
                </a:lnTo>
                <a:lnTo>
                  <a:pt x="670471" y="315747"/>
                </a:lnTo>
                <a:lnTo>
                  <a:pt x="672985" y="281952"/>
                </a:lnTo>
                <a:lnTo>
                  <a:pt x="673049" y="271386"/>
                </a:lnTo>
                <a:close/>
              </a:path>
            </a:pathLst>
          </a:custGeom>
          <a:solidFill>
            <a:srgbClr val="FFFFFF"/>
          </a:solidFill>
        </p:spPr>
        <p:txBody>
          <a:bodyPr wrap="square" lIns="0" tIns="0" rIns="0" bIns="0" rtlCol="0"/>
          <a:lstStyle/>
          <a:p>
            <a:endParaRPr/>
          </a:p>
        </p:txBody>
      </p:sp>
      <p:sp>
        <p:nvSpPr>
          <p:cNvPr id="8" name="object 8"/>
          <p:cNvSpPr/>
          <p:nvPr/>
        </p:nvSpPr>
        <p:spPr>
          <a:xfrm>
            <a:off x="6013608" y="2014512"/>
            <a:ext cx="267970" cy="341630"/>
          </a:xfrm>
          <a:custGeom>
            <a:avLst/>
            <a:gdLst/>
            <a:ahLst/>
            <a:cxnLst/>
            <a:rect l="l" t="t" r="r" b="b"/>
            <a:pathLst>
              <a:path w="267970" h="341630">
                <a:moveTo>
                  <a:pt x="113082" y="341281"/>
                </a:moveTo>
                <a:lnTo>
                  <a:pt x="67559" y="333756"/>
                </a:lnTo>
                <a:lnTo>
                  <a:pt x="31434" y="311177"/>
                </a:lnTo>
                <a:lnTo>
                  <a:pt x="7859" y="271784"/>
                </a:lnTo>
                <a:lnTo>
                  <a:pt x="0" y="213815"/>
                </a:lnTo>
                <a:lnTo>
                  <a:pt x="0" y="0"/>
                </a:lnTo>
                <a:lnTo>
                  <a:pt x="71957" y="0"/>
                </a:lnTo>
                <a:lnTo>
                  <a:pt x="71957" y="214402"/>
                </a:lnTo>
                <a:lnTo>
                  <a:pt x="72903" y="232070"/>
                </a:lnTo>
                <a:lnTo>
                  <a:pt x="94968" y="270692"/>
                </a:lnTo>
                <a:lnTo>
                  <a:pt x="121592" y="277549"/>
                </a:lnTo>
                <a:lnTo>
                  <a:pt x="147146" y="275098"/>
                </a:lnTo>
                <a:lnTo>
                  <a:pt x="168000" y="267746"/>
                </a:lnTo>
                <a:lnTo>
                  <a:pt x="184155" y="255493"/>
                </a:lnTo>
                <a:lnTo>
                  <a:pt x="195611" y="238339"/>
                </a:lnTo>
                <a:lnTo>
                  <a:pt x="195611" y="0"/>
                </a:lnTo>
                <a:lnTo>
                  <a:pt x="267858" y="0"/>
                </a:lnTo>
                <a:lnTo>
                  <a:pt x="267858" y="335408"/>
                </a:lnTo>
                <a:lnTo>
                  <a:pt x="198551" y="335408"/>
                </a:lnTo>
                <a:lnTo>
                  <a:pt x="197961" y="318373"/>
                </a:lnTo>
                <a:lnTo>
                  <a:pt x="185494" y="328396"/>
                </a:lnTo>
                <a:lnTo>
                  <a:pt x="167192" y="335555"/>
                </a:lnTo>
                <a:lnTo>
                  <a:pt x="143055" y="339850"/>
                </a:lnTo>
                <a:lnTo>
                  <a:pt x="113082" y="341281"/>
                </a:lnTo>
                <a:close/>
              </a:path>
            </a:pathLst>
          </a:custGeom>
          <a:solidFill>
            <a:srgbClr val="FFFFFF"/>
          </a:solidFill>
        </p:spPr>
        <p:txBody>
          <a:bodyPr wrap="square" lIns="0" tIns="0" rIns="0" bIns="0" rtlCol="0"/>
          <a:lstStyle/>
          <a:p>
            <a:endParaRPr/>
          </a:p>
        </p:txBody>
      </p:sp>
      <p:sp>
        <p:nvSpPr>
          <p:cNvPr id="9" name="object 9"/>
          <p:cNvSpPr/>
          <p:nvPr/>
        </p:nvSpPr>
        <p:spPr>
          <a:xfrm>
            <a:off x="6470269" y="1875015"/>
            <a:ext cx="527685" cy="481330"/>
          </a:xfrm>
          <a:custGeom>
            <a:avLst/>
            <a:gdLst/>
            <a:ahLst/>
            <a:cxnLst/>
            <a:rect l="l" t="t" r="r" b="b"/>
            <a:pathLst>
              <a:path w="527684" h="481330">
                <a:moveTo>
                  <a:pt x="210134" y="6604"/>
                </a:moveTo>
                <a:lnTo>
                  <a:pt x="196735" y="3708"/>
                </a:lnTo>
                <a:lnTo>
                  <a:pt x="184467" y="1651"/>
                </a:lnTo>
                <a:lnTo>
                  <a:pt x="173316" y="406"/>
                </a:lnTo>
                <a:lnTo>
                  <a:pt x="163296" y="0"/>
                </a:lnTo>
                <a:lnTo>
                  <a:pt x="138772" y="1816"/>
                </a:lnTo>
                <a:lnTo>
                  <a:pt x="97726" y="16433"/>
                </a:lnTo>
                <a:lnTo>
                  <a:pt x="67868" y="45402"/>
                </a:lnTo>
                <a:lnTo>
                  <a:pt x="52374" y="87172"/>
                </a:lnTo>
                <a:lnTo>
                  <a:pt x="50215" y="112776"/>
                </a:lnTo>
                <a:lnTo>
                  <a:pt x="50215" y="139509"/>
                </a:lnTo>
                <a:lnTo>
                  <a:pt x="0" y="139509"/>
                </a:lnTo>
                <a:lnTo>
                  <a:pt x="0" y="198831"/>
                </a:lnTo>
                <a:lnTo>
                  <a:pt x="50215" y="198831"/>
                </a:lnTo>
                <a:lnTo>
                  <a:pt x="50215" y="474916"/>
                </a:lnTo>
                <a:lnTo>
                  <a:pt x="122174" y="474916"/>
                </a:lnTo>
                <a:lnTo>
                  <a:pt x="122174" y="198831"/>
                </a:lnTo>
                <a:lnTo>
                  <a:pt x="189725" y="198831"/>
                </a:lnTo>
                <a:lnTo>
                  <a:pt x="189725" y="139509"/>
                </a:lnTo>
                <a:lnTo>
                  <a:pt x="122174" y="139509"/>
                </a:lnTo>
                <a:lnTo>
                  <a:pt x="122174" y="113068"/>
                </a:lnTo>
                <a:lnTo>
                  <a:pt x="125349" y="91605"/>
                </a:lnTo>
                <a:lnTo>
                  <a:pt x="134137" y="76288"/>
                </a:lnTo>
                <a:lnTo>
                  <a:pt x="148551" y="67081"/>
                </a:lnTo>
                <a:lnTo>
                  <a:pt x="168579" y="64020"/>
                </a:lnTo>
                <a:lnTo>
                  <a:pt x="176974" y="64300"/>
                </a:lnTo>
                <a:lnTo>
                  <a:pt x="186016" y="65163"/>
                </a:lnTo>
                <a:lnTo>
                  <a:pt x="195694" y="66586"/>
                </a:lnTo>
                <a:lnTo>
                  <a:pt x="206019" y="68580"/>
                </a:lnTo>
                <a:lnTo>
                  <a:pt x="210134" y="6604"/>
                </a:lnTo>
                <a:close/>
              </a:path>
              <a:path w="527684" h="481330">
                <a:moveTo>
                  <a:pt x="527659" y="301040"/>
                </a:moveTo>
                <a:lnTo>
                  <a:pt x="516712" y="235686"/>
                </a:lnTo>
                <a:lnTo>
                  <a:pt x="495630" y="195897"/>
                </a:lnTo>
                <a:lnTo>
                  <a:pt x="463245" y="160718"/>
                </a:lnTo>
                <a:lnTo>
                  <a:pt x="455396" y="156197"/>
                </a:lnTo>
                <a:lnTo>
                  <a:pt x="455396" y="303974"/>
                </a:lnTo>
                <a:lnTo>
                  <a:pt x="455396" y="311607"/>
                </a:lnTo>
                <a:lnTo>
                  <a:pt x="450049" y="352882"/>
                </a:lnTo>
                <a:lnTo>
                  <a:pt x="423075" y="401015"/>
                </a:lnTo>
                <a:lnTo>
                  <a:pt x="374345" y="418515"/>
                </a:lnTo>
                <a:lnTo>
                  <a:pt x="355257" y="416547"/>
                </a:lnTo>
                <a:lnTo>
                  <a:pt x="313105" y="386943"/>
                </a:lnTo>
                <a:lnTo>
                  <a:pt x="293966" y="332232"/>
                </a:lnTo>
                <a:lnTo>
                  <a:pt x="292696" y="303974"/>
                </a:lnTo>
                <a:lnTo>
                  <a:pt x="293966" y="282702"/>
                </a:lnTo>
                <a:lnTo>
                  <a:pt x="304177" y="244665"/>
                </a:lnTo>
                <a:lnTo>
                  <a:pt x="338543" y="203898"/>
                </a:lnTo>
                <a:lnTo>
                  <a:pt x="373748" y="195897"/>
                </a:lnTo>
                <a:lnTo>
                  <a:pt x="392709" y="197891"/>
                </a:lnTo>
                <a:lnTo>
                  <a:pt x="434695" y="227914"/>
                </a:lnTo>
                <a:lnTo>
                  <a:pt x="450227" y="262928"/>
                </a:lnTo>
                <a:lnTo>
                  <a:pt x="455396" y="303974"/>
                </a:lnTo>
                <a:lnTo>
                  <a:pt x="455396" y="156197"/>
                </a:lnTo>
                <a:lnTo>
                  <a:pt x="437121" y="145669"/>
                </a:lnTo>
                <a:lnTo>
                  <a:pt x="407289" y="136639"/>
                </a:lnTo>
                <a:lnTo>
                  <a:pt x="373748" y="133629"/>
                </a:lnTo>
                <a:lnTo>
                  <a:pt x="340220" y="136690"/>
                </a:lnTo>
                <a:lnTo>
                  <a:pt x="284264" y="161213"/>
                </a:lnTo>
                <a:lnTo>
                  <a:pt x="243865" y="208648"/>
                </a:lnTo>
                <a:lnTo>
                  <a:pt x="223304" y="269303"/>
                </a:lnTo>
                <a:lnTo>
                  <a:pt x="220738" y="303974"/>
                </a:lnTo>
                <a:lnTo>
                  <a:pt x="220802" y="311607"/>
                </a:lnTo>
                <a:lnTo>
                  <a:pt x="231051" y="377151"/>
                </a:lnTo>
                <a:lnTo>
                  <a:pt x="262013" y="431888"/>
                </a:lnTo>
                <a:lnTo>
                  <a:pt x="310718" y="468566"/>
                </a:lnTo>
                <a:lnTo>
                  <a:pt x="374345" y="480783"/>
                </a:lnTo>
                <a:lnTo>
                  <a:pt x="407885" y="477723"/>
                </a:lnTo>
                <a:lnTo>
                  <a:pt x="463905" y="453275"/>
                </a:lnTo>
                <a:lnTo>
                  <a:pt x="495706" y="418515"/>
                </a:lnTo>
                <a:lnTo>
                  <a:pt x="517347" y="377151"/>
                </a:lnTo>
                <a:lnTo>
                  <a:pt x="527596" y="311607"/>
                </a:lnTo>
                <a:lnTo>
                  <a:pt x="527659" y="301040"/>
                </a:lnTo>
                <a:close/>
              </a:path>
            </a:pathLst>
          </a:custGeom>
          <a:solidFill>
            <a:srgbClr val="FFFFFF"/>
          </a:solidFill>
        </p:spPr>
        <p:txBody>
          <a:bodyPr wrap="square" lIns="0" tIns="0" rIns="0" bIns="0" rtlCol="0"/>
          <a:lstStyle/>
          <a:p>
            <a:endParaRPr/>
          </a:p>
        </p:txBody>
      </p:sp>
      <p:sp>
        <p:nvSpPr>
          <p:cNvPr id="10" name="object 10"/>
          <p:cNvSpPr/>
          <p:nvPr/>
        </p:nvSpPr>
        <p:spPr>
          <a:xfrm>
            <a:off x="7050712" y="2008637"/>
            <a:ext cx="171450" cy="341630"/>
          </a:xfrm>
          <a:custGeom>
            <a:avLst/>
            <a:gdLst/>
            <a:ahLst/>
            <a:cxnLst/>
            <a:rect l="l" t="t" r="r" b="b"/>
            <a:pathLst>
              <a:path w="171450" h="341630">
                <a:moveTo>
                  <a:pt x="71957" y="341283"/>
                </a:moveTo>
                <a:lnTo>
                  <a:pt x="0" y="341283"/>
                </a:lnTo>
                <a:lnTo>
                  <a:pt x="0" y="5874"/>
                </a:lnTo>
                <a:lnTo>
                  <a:pt x="70197" y="5874"/>
                </a:lnTo>
                <a:lnTo>
                  <a:pt x="70776" y="21587"/>
                </a:lnTo>
                <a:lnTo>
                  <a:pt x="80012" y="12142"/>
                </a:lnTo>
                <a:lnTo>
                  <a:pt x="94351" y="5396"/>
                </a:lnTo>
                <a:lnTo>
                  <a:pt x="113792" y="1349"/>
                </a:lnTo>
                <a:lnTo>
                  <a:pt x="138334" y="0"/>
                </a:lnTo>
                <a:lnTo>
                  <a:pt x="146832" y="459"/>
                </a:lnTo>
                <a:lnTo>
                  <a:pt x="155148" y="1835"/>
                </a:lnTo>
                <a:lnTo>
                  <a:pt x="163281" y="4130"/>
                </a:lnTo>
                <a:lnTo>
                  <a:pt x="171228" y="7342"/>
                </a:lnTo>
                <a:lnTo>
                  <a:pt x="170938" y="74159"/>
                </a:lnTo>
                <a:lnTo>
                  <a:pt x="160583" y="72297"/>
                </a:lnTo>
                <a:lnTo>
                  <a:pt x="151257" y="70966"/>
                </a:lnTo>
                <a:lnTo>
                  <a:pt x="142960" y="70167"/>
                </a:lnTo>
                <a:lnTo>
                  <a:pt x="135694" y="69901"/>
                </a:lnTo>
                <a:lnTo>
                  <a:pt x="113973" y="72324"/>
                </a:lnTo>
                <a:lnTo>
                  <a:pt x="96111" y="79593"/>
                </a:lnTo>
                <a:lnTo>
                  <a:pt x="82106" y="91709"/>
                </a:lnTo>
                <a:lnTo>
                  <a:pt x="71957" y="108670"/>
                </a:lnTo>
                <a:lnTo>
                  <a:pt x="71957" y="341283"/>
                </a:lnTo>
                <a:close/>
              </a:path>
            </a:pathLst>
          </a:custGeom>
          <a:solidFill>
            <a:srgbClr val="FFFFFF"/>
          </a:solidFill>
        </p:spPr>
        <p:txBody>
          <a:bodyPr wrap="square" lIns="0" tIns="0" rIns="0" bIns="0" rtlCol="0"/>
          <a:lstStyle/>
          <a:p>
            <a:endParaRPr/>
          </a:p>
        </p:txBody>
      </p:sp>
      <p:sp>
        <p:nvSpPr>
          <p:cNvPr id="11" name="object 11"/>
          <p:cNvSpPr/>
          <p:nvPr/>
        </p:nvSpPr>
        <p:spPr>
          <a:xfrm>
            <a:off x="4279900" y="2552700"/>
            <a:ext cx="1654175" cy="474980"/>
          </a:xfrm>
          <a:custGeom>
            <a:avLst/>
            <a:gdLst/>
            <a:ahLst/>
            <a:cxnLst/>
            <a:rect l="l" t="t" r="r" b="b"/>
            <a:pathLst>
              <a:path w="1654175" h="474980">
                <a:moveTo>
                  <a:pt x="525132" y="23495"/>
                </a:moveTo>
                <a:lnTo>
                  <a:pt x="450240" y="23495"/>
                </a:lnTo>
                <a:lnTo>
                  <a:pt x="382549" y="322922"/>
                </a:lnTo>
                <a:lnTo>
                  <a:pt x="380492" y="336435"/>
                </a:lnTo>
                <a:lnTo>
                  <a:pt x="378587" y="328510"/>
                </a:lnTo>
                <a:lnTo>
                  <a:pt x="329184" y="149796"/>
                </a:lnTo>
                <a:lnTo>
                  <a:pt x="294284" y="23495"/>
                </a:lnTo>
                <a:lnTo>
                  <a:pt x="233641" y="23495"/>
                </a:lnTo>
                <a:lnTo>
                  <a:pt x="146850" y="328510"/>
                </a:lnTo>
                <a:lnTo>
                  <a:pt x="145516" y="334530"/>
                </a:lnTo>
                <a:lnTo>
                  <a:pt x="143764" y="323227"/>
                </a:lnTo>
                <a:lnTo>
                  <a:pt x="74599" y="23495"/>
                </a:lnTo>
                <a:lnTo>
                  <a:pt x="0" y="23495"/>
                </a:lnTo>
                <a:lnTo>
                  <a:pt x="107924" y="468757"/>
                </a:lnTo>
                <a:lnTo>
                  <a:pt x="172847" y="468757"/>
                </a:lnTo>
                <a:lnTo>
                  <a:pt x="212178" y="334530"/>
                </a:lnTo>
                <a:lnTo>
                  <a:pt x="264325" y="156565"/>
                </a:lnTo>
                <a:lnTo>
                  <a:pt x="352590" y="468757"/>
                </a:lnTo>
                <a:lnTo>
                  <a:pt x="417487" y="468757"/>
                </a:lnTo>
                <a:lnTo>
                  <a:pt x="449478" y="336435"/>
                </a:lnTo>
                <a:lnTo>
                  <a:pt x="525132" y="23495"/>
                </a:lnTo>
                <a:close/>
              </a:path>
              <a:path w="1654175" h="474980">
                <a:moveTo>
                  <a:pt x="821309" y="453478"/>
                </a:moveTo>
                <a:lnTo>
                  <a:pt x="818845" y="446430"/>
                </a:lnTo>
                <a:lnTo>
                  <a:pt x="816432" y="439534"/>
                </a:lnTo>
                <a:lnTo>
                  <a:pt x="812939" y="423519"/>
                </a:lnTo>
                <a:lnTo>
                  <a:pt x="811301" y="409422"/>
                </a:lnTo>
                <a:lnTo>
                  <a:pt x="810844" y="405460"/>
                </a:lnTo>
                <a:lnTo>
                  <a:pt x="810145" y="385343"/>
                </a:lnTo>
                <a:lnTo>
                  <a:pt x="810145" y="314261"/>
                </a:lnTo>
                <a:lnTo>
                  <a:pt x="810094" y="242011"/>
                </a:lnTo>
                <a:lnTo>
                  <a:pt x="801204" y="192455"/>
                </a:lnTo>
                <a:lnTo>
                  <a:pt x="774026" y="156248"/>
                </a:lnTo>
                <a:lnTo>
                  <a:pt x="733348" y="134670"/>
                </a:lnTo>
                <a:lnTo>
                  <a:pt x="683260" y="127469"/>
                </a:lnTo>
                <a:lnTo>
                  <a:pt x="654354" y="129501"/>
                </a:lnTo>
                <a:lnTo>
                  <a:pt x="605370" y="145719"/>
                </a:lnTo>
                <a:lnTo>
                  <a:pt x="569061" y="176987"/>
                </a:lnTo>
                <a:lnTo>
                  <a:pt x="550481" y="216560"/>
                </a:lnTo>
                <a:lnTo>
                  <a:pt x="548157" y="239077"/>
                </a:lnTo>
                <a:lnTo>
                  <a:pt x="620115" y="239077"/>
                </a:lnTo>
                <a:lnTo>
                  <a:pt x="621118" y="227545"/>
                </a:lnTo>
                <a:lnTo>
                  <a:pt x="624116" y="217487"/>
                </a:lnTo>
                <a:lnTo>
                  <a:pt x="655180" y="192087"/>
                </a:lnTo>
                <a:lnTo>
                  <a:pt x="680034" y="188849"/>
                </a:lnTo>
                <a:lnTo>
                  <a:pt x="693839" y="189750"/>
                </a:lnTo>
                <a:lnTo>
                  <a:pt x="730097" y="211010"/>
                </a:lnTo>
                <a:lnTo>
                  <a:pt x="738187" y="242011"/>
                </a:lnTo>
                <a:lnTo>
                  <a:pt x="738187" y="258457"/>
                </a:lnTo>
                <a:lnTo>
                  <a:pt x="738187" y="314261"/>
                </a:lnTo>
                <a:lnTo>
                  <a:pt x="738187" y="368896"/>
                </a:lnTo>
                <a:lnTo>
                  <a:pt x="733958" y="375831"/>
                </a:lnTo>
                <a:lnTo>
                  <a:pt x="701611" y="401993"/>
                </a:lnTo>
                <a:lnTo>
                  <a:pt x="665645" y="409422"/>
                </a:lnTo>
                <a:lnTo>
                  <a:pt x="653211" y="408609"/>
                </a:lnTo>
                <a:lnTo>
                  <a:pt x="616813" y="381774"/>
                </a:lnTo>
                <a:lnTo>
                  <a:pt x="613664" y="364197"/>
                </a:lnTo>
                <a:lnTo>
                  <a:pt x="618845" y="342950"/>
                </a:lnTo>
                <a:lnTo>
                  <a:pt x="634403" y="327558"/>
                </a:lnTo>
                <a:lnTo>
                  <a:pt x="660336" y="317995"/>
                </a:lnTo>
                <a:lnTo>
                  <a:pt x="696633" y="314261"/>
                </a:lnTo>
                <a:lnTo>
                  <a:pt x="738187" y="314261"/>
                </a:lnTo>
                <a:lnTo>
                  <a:pt x="738187" y="258457"/>
                </a:lnTo>
                <a:lnTo>
                  <a:pt x="693254" y="258457"/>
                </a:lnTo>
                <a:lnTo>
                  <a:pt x="660768" y="260248"/>
                </a:lnTo>
                <a:lnTo>
                  <a:pt x="605701" y="274574"/>
                </a:lnTo>
                <a:lnTo>
                  <a:pt x="564870" y="303110"/>
                </a:lnTo>
                <a:lnTo>
                  <a:pt x="544017" y="345338"/>
                </a:lnTo>
                <a:lnTo>
                  <a:pt x="541413" y="371538"/>
                </a:lnTo>
                <a:lnTo>
                  <a:pt x="543407" y="392417"/>
                </a:lnTo>
                <a:lnTo>
                  <a:pt x="559422" y="429056"/>
                </a:lnTo>
                <a:lnTo>
                  <a:pt x="590702" y="457860"/>
                </a:lnTo>
                <a:lnTo>
                  <a:pt x="632841" y="472757"/>
                </a:lnTo>
                <a:lnTo>
                  <a:pt x="657707" y="474624"/>
                </a:lnTo>
                <a:lnTo>
                  <a:pt x="672998" y="473849"/>
                </a:lnTo>
                <a:lnTo>
                  <a:pt x="713663" y="462292"/>
                </a:lnTo>
                <a:lnTo>
                  <a:pt x="741426" y="446430"/>
                </a:lnTo>
                <a:lnTo>
                  <a:pt x="741718" y="449364"/>
                </a:lnTo>
                <a:lnTo>
                  <a:pt x="744575" y="456615"/>
                </a:lnTo>
                <a:lnTo>
                  <a:pt x="750239" y="468757"/>
                </a:lnTo>
                <a:lnTo>
                  <a:pt x="821309" y="468757"/>
                </a:lnTo>
                <a:lnTo>
                  <a:pt x="821309" y="453478"/>
                </a:lnTo>
                <a:close/>
              </a:path>
              <a:path w="1654175" h="474980">
                <a:moveTo>
                  <a:pt x="1025982" y="466407"/>
                </a:moveTo>
                <a:lnTo>
                  <a:pt x="1025690" y="404583"/>
                </a:lnTo>
                <a:lnTo>
                  <a:pt x="1014120" y="407085"/>
                </a:lnTo>
                <a:lnTo>
                  <a:pt x="1004544" y="408876"/>
                </a:lnTo>
                <a:lnTo>
                  <a:pt x="996937" y="409943"/>
                </a:lnTo>
                <a:lnTo>
                  <a:pt x="991323" y="410311"/>
                </a:lnTo>
                <a:lnTo>
                  <a:pt x="983881" y="410311"/>
                </a:lnTo>
                <a:lnTo>
                  <a:pt x="965187" y="381228"/>
                </a:lnTo>
                <a:lnTo>
                  <a:pt x="965187" y="192671"/>
                </a:lnTo>
                <a:lnTo>
                  <a:pt x="1024509" y="192671"/>
                </a:lnTo>
                <a:lnTo>
                  <a:pt x="1024509" y="133350"/>
                </a:lnTo>
                <a:lnTo>
                  <a:pt x="965187" y="133350"/>
                </a:lnTo>
                <a:lnTo>
                  <a:pt x="965187" y="56095"/>
                </a:lnTo>
                <a:lnTo>
                  <a:pt x="893229" y="56095"/>
                </a:lnTo>
                <a:lnTo>
                  <a:pt x="893229" y="133350"/>
                </a:lnTo>
                <a:lnTo>
                  <a:pt x="835063" y="133350"/>
                </a:lnTo>
                <a:lnTo>
                  <a:pt x="835063" y="192671"/>
                </a:lnTo>
                <a:lnTo>
                  <a:pt x="893229" y="192671"/>
                </a:lnTo>
                <a:lnTo>
                  <a:pt x="893229" y="380936"/>
                </a:lnTo>
                <a:lnTo>
                  <a:pt x="894740" y="404926"/>
                </a:lnTo>
                <a:lnTo>
                  <a:pt x="906856" y="441350"/>
                </a:lnTo>
                <a:lnTo>
                  <a:pt x="943991" y="469417"/>
                </a:lnTo>
                <a:lnTo>
                  <a:pt x="975156" y="474624"/>
                </a:lnTo>
                <a:lnTo>
                  <a:pt x="987653" y="474116"/>
                </a:lnTo>
                <a:lnTo>
                  <a:pt x="1000277" y="472567"/>
                </a:lnTo>
                <a:lnTo>
                  <a:pt x="1013053" y="470001"/>
                </a:lnTo>
                <a:lnTo>
                  <a:pt x="1025982" y="466407"/>
                </a:lnTo>
                <a:close/>
              </a:path>
              <a:path w="1654175" h="474980">
                <a:moveTo>
                  <a:pt x="1346161" y="260223"/>
                </a:moveTo>
                <a:lnTo>
                  <a:pt x="1334922" y="205003"/>
                </a:lnTo>
                <a:lnTo>
                  <a:pt x="1306512" y="163004"/>
                </a:lnTo>
                <a:lnTo>
                  <a:pt x="1264031" y="136359"/>
                </a:lnTo>
                <a:lnTo>
                  <a:pt x="1210322" y="127469"/>
                </a:lnTo>
                <a:lnTo>
                  <a:pt x="1174737" y="130606"/>
                </a:lnTo>
                <a:lnTo>
                  <a:pt x="1118196" y="155714"/>
                </a:lnTo>
                <a:lnTo>
                  <a:pt x="1081049" y="203847"/>
                </a:lnTo>
                <a:lnTo>
                  <a:pt x="1062558" y="262445"/>
                </a:lnTo>
                <a:lnTo>
                  <a:pt x="1060246" y="294881"/>
                </a:lnTo>
                <a:lnTo>
                  <a:pt x="1060246" y="307213"/>
                </a:lnTo>
                <a:lnTo>
                  <a:pt x="1069492" y="369989"/>
                </a:lnTo>
                <a:lnTo>
                  <a:pt x="1097241" y="424408"/>
                </a:lnTo>
                <a:lnTo>
                  <a:pt x="1144016" y="462076"/>
                </a:lnTo>
                <a:lnTo>
                  <a:pt x="1210322" y="474624"/>
                </a:lnTo>
                <a:lnTo>
                  <a:pt x="1236319" y="472490"/>
                </a:lnTo>
                <a:lnTo>
                  <a:pt x="1283017" y="455460"/>
                </a:lnTo>
                <a:lnTo>
                  <a:pt x="1321295" y="422109"/>
                </a:lnTo>
                <a:lnTo>
                  <a:pt x="1342517" y="377177"/>
                </a:lnTo>
                <a:lnTo>
                  <a:pt x="1346161" y="350685"/>
                </a:lnTo>
                <a:lnTo>
                  <a:pt x="1276997" y="350685"/>
                </a:lnTo>
                <a:lnTo>
                  <a:pt x="1274762" y="365328"/>
                </a:lnTo>
                <a:lnTo>
                  <a:pt x="1270419" y="377964"/>
                </a:lnTo>
                <a:lnTo>
                  <a:pt x="1234592" y="408584"/>
                </a:lnTo>
                <a:lnTo>
                  <a:pt x="1210322" y="412356"/>
                </a:lnTo>
                <a:lnTo>
                  <a:pt x="1195984" y="411429"/>
                </a:lnTo>
                <a:lnTo>
                  <a:pt x="1155407" y="389458"/>
                </a:lnTo>
                <a:lnTo>
                  <a:pt x="1136167" y="345846"/>
                </a:lnTo>
                <a:lnTo>
                  <a:pt x="1132205" y="307213"/>
                </a:lnTo>
                <a:lnTo>
                  <a:pt x="1132205" y="294881"/>
                </a:lnTo>
                <a:lnTo>
                  <a:pt x="1136243" y="256527"/>
                </a:lnTo>
                <a:lnTo>
                  <a:pt x="1155700" y="212940"/>
                </a:lnTo>
                <a:lnTo>
                  <a:pt x="1196111" y="190677"/>
                </a:lnTo>
                <a:lnTo>
                  <a:pt x="1210322" y="189738"/>
                </a:lnTo>
                <a:lnTo>
                  <a:pt x="1224089" y="190868"/>
                </a:lnTo>
                <a:lnTo>
                  <a:pt x="1264793" y="217843"/>
                </a:lnTo>
                <a:lnTo>
                  <a:pt x="1276997" y="260223"/>
                </a:lnTo>
                <a:lnTo>
                  <a:pt x="1346161" y="260223"/>
                </a:lnTo>
                <a:close/>
              </a:path>
              <a:path w="1654175" h="474980">
                <a:moveTo>
                  <a:pt x="1653794" y="250240"/>
                </a:moveTo>
                <a:lnTo>
                  <a:pt x="1646047" y="193954"/>
                </a:lnTo>
                <a:lnTo>
                  <a:pt x="1623390" y="156108"/>
                </a:lnTo>
                <a:lnTo>
                  <a:pt x="1588262" y="134632"/>
                </a:lnTo>
                <a:lnTo>
                  <a:pt x="1543075" y="127469"/>
                </a:lnTo>
                <a:lnTo>
                  <a:pt x="1514627" y="129222"/>
                </a:lnTo>
                <a:lnTo>
                  <a:pt x="1491005" y="134480"/>
                </a:lnTo>
                <a:lnTo>
                  <a:pt x="1472196" y="143243"/>
                </a:lnTo>
                <a:lnTo>
                  <a:pt x="1458188" y="155524"/>
                </a:lnTo>
                <a:lnTo>
                  <a:pt x="1458188" y="0"/>
                </a:lnTo>
                <a:lnTo>
                  <a:pt x="1386230" y="0"/>
                </a:lnTo>
                <a:lnTo>
                  <a:pt x="1386230" y="468757"/>
                </a:lnTo>
                <a:lnTo>
                  <a:pt x="1458188" y="468757"/>
                </a:lnTo>
                <a:lnTo>
                  <a:pt x="1458188" y="234962"/>
                </a:lnTo>
                <a:lnTo>
                  <a:pt x="1463484" y="225945"/>
                </a:lnTo>
                <a:lnTo>
                  <a:pt x="1494942" y="198018"/>
                </a:lnTo>
                <a:lnTo>
                  <a:pt x="1526921" y="190906"/>
                </a:lnTo>
                <a:lnTo>
                  <a:pt x="1539722" y="191744"/>
                </a:lnTo>
                <a:lnTo>
                  <a:pt x="1573860" y="212153"/>
                </a:lnTo>
                <a:lnTo>
                  <a:pt x="1581543" y="251117"/>
                </a:lnTo>
                <a:lnTo>
                  <a:pt x="1581543" y="468757"/>
                </a:lnTo>
                <a:lnTo>
                  <a:pt x="1653794" y="468757"/>
                </a:lnTo>
                <a:lnTo>
                  <a:pt x="1653794" y="250240"/>
                </a:lnTo>
                <a:close/>
              </a:path>
            </a:pathLst>
          </a:custGeom>
          <a:solidFill>
            <a:srgbClr val="FFFFFF"/>
          </a:solidFill>
        </p:spPr>
        <p:txBody>
          <a:bodyPr wrap="square" lIns="0" tIns="0" rIns="0" bIns="0" rtlCol="0"/>
          <a:lstStyle/>
          <a:p>
            <a:endParaRPr/>
          </a:p>
        </p:txBody>
      </p:sp>
      <p:sp>
        <p:nvSpPr>
          <p:cNvPr id="12" name="object 12"/>
          <p:cNvSpPr/>
          <p:nvPr/>
        </p:nvSpPr>
        <p:spPr>
          <a:xfrm>
            <a:off x="5835117" y="2600544"/>
            <a:ext cx="82550" cy="451484"/>
          </a:xfrm>
          <a:custGeom>
            <a:avLst/>
            <a:gdLst/>
            <a:ahLst/>
            <a:cxnLst/>
            <a:rect l="l" t="t" r="r" b="b"/>
            <a:pathLst>
              <a:path w="82550" h="451485">
                <a:moveTo>
                  <a:pt x="40824" y="79593"/>
                </a:moveTo>
                <a:lnTo>
                  <a:pt x="5864" y="61852"/>
                </a:lnTo>
                <a:lnTo>
                  <a:pt x="0" y="40237"/>
                </a:lnTo>
                <a:lnTo>
                  <a:pt x="651" y="32242"/>
                </a:lnTo>
                <a:lnTo>
                  <a:pt x="31492" y="743"/>
                </a:lnTo>
                <a:lnTo>
                  <a:pt x="40824" y="0"/>
                </a:lnTo>
                <a:lnTo>
                  <a:pt x="49984" y="743"/>
                </a:lnTo>
                <a:lnTo>
                  <a:pt x="81259" y="32242"/>
                </a:lnTo>
                <a:lnTo>
                  <a:pt x="81938" y="40237"/>
                </a:lnTo>
                <a:lnTo>
                  <a:pt x="81259" y="48029"/>
                </a:lnTo>
                <a:lnTo>
                  <a:pt x="49984" y="78868"/>
                </a:lnTo>
                <a:lnTo>
                  <a:pt x="40824" y="79593"/>
                </a:lnTo>
                <a:close/>
              </a:path>
              <a:path w="82550" h="451485">
                <a:moveTo>
                  <a:pt x="76368" y="451127"/>
                </a:moveTo>
                <a:lnTo>
                  <a:pt x="4110" y="451127"/>
                </a:lnTo>
                <a:lnTo>
                  <a:pt x="4110" y="115719"/>
                </a:lnTo>
                <a:lnTo>
                  <a:pt x="76368" y="115719"/>
                </a:lnTo>
                <a:lnTo>
                  <a:pt x="76368" y="451127"/>
                </a:lnTo>
                <a:close/>
              </a:path>
            </a:pathLst>
          </a:custGeom>
          <a:solidFill>
            <a:srgbClr val="FFFFFF"/>
          </a:solidFill>
        </p:spPr>
        <p:txBody>
          <a:bodyPr wrap="square" lIns="0" tIns="0" rIns="0" bIns="0" rtlCol="0"/>
          <a:lstStyle/>
          <a:p>
            <a:endParaRPr/>
          </a:p>
        </p:txBody>
      </p:sp>
      <p:sp>
        <p:nvSpPr>
          <p:cNvPr id="13" name="object 13"/>
          <p:cNvSpPr/>
          <p:nvPr/>
        </p:nvSpPr>
        <p:spPr>
          <a:xfrm>
            <a:off x="5979635" y="2710389"/>
            <a:ext cx="267970" cy="341630"/>
          </a:xfrm>
          <a:custGeom>
            <a:avLst/>
            <a:gdLst/>
            <a:ahLst/>
            <a:cxnLst/>
            <a:rect l="l" t="t" r="r" b="b"/>
            <a:pathLst>
              <a:path w="267970" h="341630">
                <a:moveTo>
                  <a:pt x="267557" y="341283"/>
                </a:moveTo>
                <a:lnTo>
                  <a:pt x="195310" y="341283"/>
                </a:lnTo>
                <a:lnTo>
                  <a:pt x="195310" y="123649"/>
                </a:lnTo>
                <a:lnTo>
                  <a:pt x="194456" y="108110"/>
                </a:lnTo>
                <a:lnTo>
                  <a:pt x="173968" y="70956"/>
                </a:lnTo>
                <a:lnTo>
                  <a:pt x="140684" y="63439"/>
                </a:lnTo>
                <a:lnTo>
                  <a:pt x="129346" y="64229"/>
                </a:lnTo>
                <a:lnTo>
                  <a:pt x="90981" y="82769"/>
                </a:lnTo>
                <a:lnTo>
                  <a:pt x="71957" y="107495"/>
                </a:lnTo>
                <a:lnTo>
                  <a:pt x="71957" y="341283"/>
                </a:lnTo>
                <a:lnTo>
                  <a:pt x="0" y="341283"/>
                </a:lnTo>
                <a:lnTo>
                  <a:pt x="0" y="5874"/>
                </a:lnTo>
                <a:lnTo>
                  <a:pt x="68571" y="5874"/>
                </a:lnTo>
                <a:lnTo>
                  <a:pt x="69752" y="30398"/>
                </a:lnTo>
                <a:lnTo>
                  <a:pt x="84223" y="17099"/>
                </a:lnTo>
                <a:lnTo>
                  <a:pt x="103561" y="7599"/>
                </a:lnTo>
                <a:lnTo>
                  <a:pt x="127765" y="1899"/>
                </a:lnTo>
                <a:lnTo>
                  <a:pt x="156836" y="0"/>
                </a:lnTo>
                <a:lnTo>
                  <a:pt x="180690" y="1789"/>
                </a:lnTo>
                <a:lnTo>
                  <a:pt x="220849" y="16108"/>
                </a:lnTo>
                <a:lnTo>
                  <a:pt x="250350" y="45257"/>
                </a:lnTo>
                <a:lnTo>
                  <a:pt x="265550" y="92323"/>
                </a:lnTo>
                <a:lnTo>
                  <a:pt x="267557" y="122767"/>
                </a:lnTo>
                <a:lnTo>
                  <a:pt x="267557" y="341283"/>
                </a:lnTo>
                <a:close/>
              </a:path>
            </a:pathLst>
          </a:custGeom>
          <a:solidFill>
            <a:srgbClr val="FFFFFF"/>
          </a:solidFill>
        </p:spPr>
        <p:txBody>
          <a:bodyPr wrap="square" lIns="0" tIns="0" rIns="0" bIns="0" rtlCol="0"/>
          <a:lstStyle/>
          <a:p>
            <a:endParaRPr/>
          </a:p>
        </p:txBody>
      </p:sp>
      <p:sp>
        <p:nvSpPr>
          <p:cNvPr id="14" name="object 14"/>
          <p:cNvSpPr/>
          <p:nvPr/>
        </p:nvSpPr>
        <p:spPr>
          <a:xfrm>
            <a:off x="6300882" y="2710389"/>
            <a:ext cx="286385" cy="466725"/>
          </a:xfrm>
          <a:custGeom>
            <a:avLst/>
            <a:gdLst/>
            <a:ahLst/>
            <a:cxnLst/>
            <a:rect l="l" t="t" r="r" b="b"/>
            <a:pathLst>
              <a:path w="286384" h="466725">
                <a:moveTo>
                  <a:pt x="133634" y="347156"/>
                </a:moveTo>
                <a:lnTo>
                  <a:pt x="78376" y="334968"/>
                </a:lnTo>
                <a:lnTo>
                  <a:pt x="35967" y="298402"/>
                </a:lnTo>
                <a:lnTo>
                  <a:pt x="8990" y="243699"/>
                </a:lnTo>
                <a:lnTo>
                  <a:pt x="0" y="177102"/>
                </a:lnTo>
                <a:lnTo>
                  <a:pt x="0" y="170935"/>
                </a:lnTo>
                <a:lnTo>
                  <a:pt x="8955" y="102209"/>
                </a:lnTo>
                <a:lnTo>
                  <a:pt x="35822" y="47580"/>
                </a:lnTo>
                <a:lnTo>
                  <a:pt x="78338" y="11895"/>
                </a:lnTo>
                <a:lnTo>
                  <a:pt x="134213" y="0"/>
                </a:lnTo>
                <a:lnTo>
                  <a:pt x="162960" y="1661"/>
                </a:lnTo>
                <a:lnTo>
                  <a:pt x="186493" y="6645"/>
                </a:lnTo>
                <a:lnTo>
                  <a:pt x="204814" y="14951"/>
                </a:lnTo>
                <a:lnTo>
                  <a:pt x="217922" y="26580"/>
                </a:lnTo>
                <a:lnTo>
                  <a:pt x="285769" y="26580"/>
                </a:lnTo>
                <a:lnTo>
                  <a:pt x="285769" y="63439"/>
                </a:lnTo>
                <a:lnTo>
                  <a:pt x="147435" y="63439"/>
                </a:lnTo>
                <a:lnTo>
                  <a:pt x="129141" y="65394"/>
                </a:lnTo>
                <a:lnTo>
                  <a:pt x="90013" y="94718"/>
                </a:lnTo>
                <a:lnTo>
                  <a:pt x="73076" y="149320"/>
                </a:lnTo>
                <a:lnTo>
                  <a:pt x="71946" y="170935"/>
                </a:lnTo>
                <a:lnTo>
                  <a:pt x="71946" y="177102"/>
                </a:lnTo>
                <a:lnTo>
                  <a:pt x="76429" y="218478"/>
                </a:lnTo>
                <a:lnTo>
                  <a:pt x="100146" y="266159"/>
                </a:lnTo>
                <a:lnTo>
                  <a:pt x="146844" y="283423"/>
                </a:lnTo>
                <a:lnTo>
                  <a:pt x="285769" y="283423"/>
                </a:lnTo>
                <a:lnTo>
                  <a:pt x="285769" y="324395"/>
                </a:lnTo>
                <a:lnTo>
                  <a:pt x="213812" y="324395"/>
                </a:lnTo>
                <a:lnTo>
                  <a:pt x="201531" y="334353"/>
                </a:lnTo>
                <a:lnTo>
                  <a:pt x="184073" y="341466"/>
                </a:lnTo>
                <a:lnTo>
                  <a:pt x="161440" y="345734"/>
                </a:lnTo>
                <a:lnTo>
                  <a:pt x="133634" y="347156"/>
                </a:lnTo>
                <a:close/>
              </a:path>
              <a:path w="286384" h="466725">
                <a:moveTo>
                  <a:pt x="285769" y="26580"/>
                </a:moveTo>
                <a:lnTo>
                  <a:pt x="217922" y="26580"/>
                </a:lnTo>
                <a:lnTo>
                  <a:pt x="219392" y="5874"/>
                </a:lnTo>
                <a:lnTo>
                  <a:pt x="285769" y="5874"/>
                </a:lnTo>
                <a:lnTo>
                  <a:pt x="285769" y="26580"/>
                </a:lnTo>
                <a:close/>
              </a:path>
              <a:path w="286384" h="466725">
                <a:moveTo>
                  <a:pt x="285769" y="283423"/>
                </a:moveTo>
                <a:lnTo>
                  <a:pt x="146844" y="283423"/>
                </a:lnTo>
                <a:lnTo>
                  <a:pt x="168379" y="280909"/>
                </a:lnTo>
                <a:lnTo>
                  <a:pt x="186719" y="273364"/>
                </a:lnTo>
                <a:lnTo>
                  <a:pt x="201863" y="260790"/>
                </a:lnTo>
                <a:lnTo>
                  <a:pt x="213812" y="243186"/>
                </a:lnTo>
                <a:lnTo>
                  <a:pt x="213812" y="102649"/>
                </a:lnTo>
                <a:lnTo>
                  <a:pt x="180610" y="69965"/>
                </a:lnTo>
                <a:lnTo>
                  <a:pt x="147435" y="63439"/>
                </a:lnTo>
                <a:lnTo>
                  <a:pt x="285769" y="63439"/>
                </a:lnTo>
                <a:lnTo>
                  <a:pt x="285769" y="283423"/>
                </a:lnTo>
                <a:close/>
              </a:path>
              <a:path w="286384" h="466725">
                <a:moveTo>
                  <a:pt x="265604" y="404428"/>
                </a:moveTo>
                <a:lnTo>
                  <a:pt x="138323" y="404428"/>
                </a:lnTo>
                <a:lnTo>
                  <a:pt x="154883" y="403235"/>
                </a:lnTo>
                <a:lnTo>
                  <a:pt x="169607" y="399656"/>
                </a:lnTo>
                <a:lnTo>
                  <a:pt x="202407" y="374618"/>
                </a:lnTo>
                <a:lnTo>
                  <a:pt x="213812" y="328359"/>
                </a:lnTo>
                <a:lnTo>
                  <a:pt x="213812" y="324395"/>
                </a:lnTo>
                <a:lnTo>
                  <a:pt x="285769" y="324395"/>
                </a:lnTo>
                <a:lnTo>
                  <a:pt x="285769" y="325716"/>
                </a:lnTo>
                <a:lnTo>
                  <a:pt x="283244" y="357326"/>
                </a:lnTo>
                <a:lnTo>
                  <a:pt x="275671" y="385191"/>
                </a:lnTo>
                <a:lnTo>
                  <a:pt x="265604" y="404428"/>
                </a:lnTo>
                <a:close/>
              </a:path>
              <a:path w="286384" h="466725">
                <a:moveTo>
                  <a:pt x="142444" y="466694"/>
                </a:moveTo>
                <a:lnTo>
                  <a:pt x="96624" y="459507"/>
                </a:lnTo>
                <a:lnTo>
                  <a:pt x="60151" y="445933"/>
                </a:lnTo>
                <a:lnTo>
                  <a:pt x="27694" y="419940"/>
                </a:lnTo>
                <a:lnTo>
                  <a:pt x="13500" y="401932"/>
                </a:lnTo>
                <a:lnTo>
                  <a:pt x="53444" y="356702"/>
                </a:lnTo>
                <a:lnTo>
                  <a:pt x="73398" y="377582"/>
                </a:lnTo>
                <a:lnTo>
                  <a:pt x="94196" y="392497"/>
                </a:lnTo>
                <a:lnTo>
                  <a:pt x="115838" y="401445"/>
                </a:lnTo>
                <a:lnTo>
                  <a:pt x="138323" y="404428"/>
                </a:lnTo>
                <a:lnTo>
                  <a:pt x="265604" y="404428"/>
                </a:lnTo>
                <a:lnTo>
                  <a:pt x="263049" y="409311"/>
                </a:lnTo>
                <a:lnTo>
                  <a:pt x="245380" y="429687"/>
                </a:lnTo>
                <a:lnTo>
                  <a:pt x="223859" y="445878"/>
                </a:lnTo>
                <a:lnTo>
                  <a:pt x="199530" y="457442"/>
                </a:lnTo>
                <a:lnTo>
                  <a:pt x="172392" y="464381"/>
                </a:lnTo>
                <a:lnTo>
                  <a:pt x="142444" y="466694"/>
                </a:lnTo>
                <a:close/>
              </a:path>
            </a:pathLst>
          </a:custGeom>
          <a:solidFill>
            <a:srgbClr val="FFFFFF"/>
          </a:solidFill>
        </p:spPr>
        <p:txBody>
          <a:bodyPr wrap="square" lIns="0" tIns="0" rIns="0" bIns="0" rtlCol="0"/>
          <a:lstStyle/>
          <a:p>
            <a:endParaRPr/>
          </a:p>
        </p:txBody>
      </p:sp>
      <p:sp>
        <p:nvSpPr>
          <p:cNvPr id="15" name="object 15"/>
          <p:cNvSpPr txBox="1">
            <a:spLocks noGrp="1"/>
          </p:cNvSpPr>
          <p:nvPr>
            <p:ph type="title"/>
          </p:nvPr>
        </p:nvSpPr>
        <p:spPr>
          <a:xfrm>
            <a:off x="3467326" y="1735717"/>
            <a:ext cx="4089173" cy="1446550"/>
          </a:xfrm>
        </p:spPr>
        <p:txBody>
          <a:bodyPr/>
          <a:lstStyle/>
          <a:p>
            <a:r>
              <a:rPr lang="en-US" dirty="0" smtClean="0"/>
              <a:t>.</a:t>
            </a:r>
            <a:br>
              <a:rPr lang="en-US" dirty="0" smtClean="0"/>
            </a:br>
            <a:endParaRPr lang="en-IN" dirty="0"/>
          </a:p>
        </p:txBody>
      </p:sp>
      <p:sp>
        <p:nvSpPr>
          <p:cNvPr id="16" name="object 16"/>
          <p:cNvSpPr/>
          <p:nvPr/>
        </p:nvSpPr>
        <p:spPr>
          <a:xfrm>
            <a:off x="3085210" y="2494724"/>
            <a:ext cx="0" cy="0"/>
          </a:xfrm>
          <a:custGeom>
            <a:avLst/>
            <a:gdLst/>
            <a:ahLst/>
            <a:cxnLst/>
            <a:rect l="l" t="t" r="r" b="b"/>
            <a:pathLst>
              <a:path>
                <a:moveTo>
                  <a:pt x="0" y="0"/>
                </a:moveTo>
                <a:close/>
              </a:path>
            </a:pathLst>
          </a:custGeom>
          <a:solidFill>
            <a:srgbClr val="FFFFFF"/>
          </a:solidFill>
        </p:spPr>
        <p:txBody>
          <a:bodyPr wrap="square" lIns="0" tIns="0" rIns="0" bIns="0" rtlCol="0"/>
          <a:lstStyle/>
          <a:p>
            <a:endParaRPr/>
          </a:p>
        </p:txBody>
      </p:sp>
      <p:sp>
        <p:nvSpPr>
          <p:cNvPr id="17" name="object 17"/>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pic>
        <p:nvPicPr>
          <p:cNvPr id="20" name="Picture 1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flipV="1">
            <a:off x="9690100" y="4914900"/>
            <a:ext cx="543951" cy="1524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87"/>
            <a:ext cx="10693400" cy="601503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45057" y="159440"/>
            <a:ext cx="2125345" cy="895985"/>
          </a:xfrm>
          <a:prstGeom prst="rect">
            <a:avLst/>
          </a:prstGeom>
          <a:solidFill>
            <a:srgbClr val="20B97C">
              <a:alpha val="94898"/>
            </a:srgbClr>
          </a:solidFill>
        </p:spPr>
        <p:txBody>
          <a:bodyPr vert="horz" wrap="square" lIns="0" tIns="18415" rIns="0" bIns="0" rtlCol="0">
            <a:spAutoFit/>
          </a:bodyPr>
          <a:lstStyle/>
          <a:p>
            <a:pPr marL="144145">
              <a:lnSpc>
                <a:spcPct val="100000"/>
              </a:lnSpc>
              <a:spcBef>
                <a:spcPts val="145"/>
              </a:spcBef>
            </a:pPr>
            <a:r>
              <a:rPr sz="2450" spc="-10" dirty="0">
                <a:solidFill>
                  <a:srgbClr val="FFFFFF"/>
                </a:solidFill>
              </a:rPr>
              <a:t>Introduction</a:t>
            </a:r>
            <a:endParaRPr sz="2450"/>
          </a:p>
        </p:txBody>
      </p:sp>
      <p:grpSp>
        <p:nvGrpSpPr>
          <p:cNvPr id="4" name="object 4"/>
          <p:cNvGrpSpPr/>
          <p:nvPr/>
        </p:nvGrpSpPr>
        <p:grpSpPr>
          <a:xfrm>
            <a:off x="6222777" y="382776"/>
            <a:ext cx="4021454" cy="5640705"/>
            <a:chOff x="6222777" y="382776"/>
            <a:chExt cx="4021454" cy="5640705"/>
          </a:xfrm>
        </p:grpSpPr>
        <p:sp>
          <p:nvSpPr>
            <p:cNvPr id="5" name="object 5"/>
            <p:cNvSpPr/>
            <p:nvPr/>
          </p:nvSpPr>
          <p:spPr>
            <a:xfrm>
              <a:off x="6228346" y="388345"/>
              <a:ext cx="4010025" cy="5629275"/>
            </a:xfrm>
            <a:custGeom>
              <a:avLst/>
              <a:gdLst/>
              <a:ahLst/>
              <a:cxnLst/>
              <a:rect l="l" t="t" r="r" b="b"/>
              <a:pathLst>
                <a:path w="4010025" h="5629275">
                  <a:moveTo>
                    <a:pt x="0" y="0"/>
                  </a:moveTo>
                  <a:lnTo>
                    <a:pt x="4010023" y="0"/>
                  </a:lnTo>
                  <a:lnTo>
                    <a:pt x="4010023" y="5629072"/>
                  </a:lnTo>
                  <a:lnTo>
                    <a:pt x="0" y="5629072"/>
                  </a:lnTo>
                  <a:lnTo>
                    <a:pt x="0" y="0"/>
                  </a:lnTo>
                  <a:close/>
                </a:path>
              </a:pathLst>
            </a:custGeom>
            <a:solidFill>
              <a:srgbClr val="CC99FF"/>
            </a:solidFill>
          </p:spPr>
          <p:txBody>
            <a:bodyPr wrap="square" lIns="0" tIns="0" rIns="0" bIns="0" rtlCol="0"/>
            <a:lstStyle/>
            <a:p>
              <a:endParaRPr/>
            </a:p>
          </p:txBody>
        </p:sp>
        <p:sp>
          <p:nvSpPr>
            <p:cNvPr id="6" name="object 6"/>
            <p:cNvSpPr/>
            <p:nvPr/>
          </p:nvSpPr>
          <p:spPr>
            <a:xfrm>
              <a:off x="6228346" y="388345"/>
              <a:ext cx="4010025" cy="5629275"/>
            </a:xfrm>
            <a:custGeom>
              <a:avLst/>
              <a:gdLst/>
              <a:ahLst/>
              <a:cxnLst/>
              <a:rect l="l" t="t" r="r" b="b"/>
              <a:pathLst>
                <a:path w="4010025" h="5629275">
                  <a:moveTo>
                    <a:pt x="0" y="0"/>
                  </a:moveTo>
                  <a:lnTo>
                    <a:pt x="4010023" y="0"/>
                  </a:lnTo>
                  <a:lnTo>
                    <a:pt x="4010023" y="5629072"/>
                  </a:lnTo>
                </a:path>
                <a:path w="4010025" h="5629275">
                  <a:moveTo>
                    <a:pt x="0" y="5629072"/>
                  </a:moveTo>
                  <a:lnTo>
                    <a:pt x="0" y="0"/>
                  </a:lnTo>
                </a:path>
              </a:pathLst>
            </a:custGeom>
            <a:ln w="11138">
              <a:solidFill>
                <a:srgbClr val="FFFFFF"/>
              </a:solidFill>
            </a:ln>
          </p:spPr>
          <p:txBody>
            <a:bodyPr wrap="square" lIns="0" tIns="0" rIns="0" bIns="0" rtlCol="0"/>
            <a:lstStyle/>
            <a:p>
              <a:endParaRPr/>
            </a:p>
          </p:txBody>
        </p:sp>
      </p:grpSp>
      <p:sp>
        <p:nvSpPr>
          <p:cNvPr id="7" name="object 7"/>
          <p:cNvSpPr txBox="1"/>
          <p:nvPr/>
        </p:nvSpPr>
        <p:spPr>
          <a:xfrm>
            <a:off x="6295847" y="393468"/>
            <a:ext cx="3865245" cy="5237331"/>
          </a:xfrm>
          <a:prstGeom prst="rect">
            <a:avLst/>
          </a:prstGeom>
        </p:spPr>
        <p:txBody>
          <a:bodyPr vert="horz" wrap="square" lIns="0" tIns="30480" rIns="0" bIns="0" rtlCol="0">
            <a:spAutoFit/>
          </a:bodyPr>
          <a:lstStyle/>
          <a:p>
            <a:pPr marL="12700" marR="5080">
              <a:lnSpc>
                <a:spcPts val="2890"/>
              </a:lnSpc>
              <a:spcBef>
                <a:spcPts val="240"/>
              </a:spcBef>
            </a:pPr>
            <a:r>
              <a:rPr sz="2450" spc="-5" dirty="0">
                <a:latin typeface="Roboto"/>
                <a:cs typeface="Roboto"/>
              </a:rPr>
              <a:t>Amul </a:t>
            </a:r>
            <a:r>
              <a:rPr sz="2450" spc="5" dirty="0">
                <a:latin typeface="Roboto"/>
                <a:cs typeface="Roboto"/>
              </a:rPr>
              <a:t>is </a:t>
            </a:r>
            <a:r>
              <a:rPr sz="2450" spc="-10" dirty="0">
                <a:latin typeface="Roboto"/>
                <a:cs typeface="Roboto"/>
              </a:rPr>
              <a:t>an </a:t>
            </a:r>
            <a:r>
              <a:rPr sz="2450" spc="-20" dirty="0">
                <a:latin typeface="Roboto"/>
                <a:cs typeface="Roboto"/>
              </a:rPr>
              <a:t>acronym </a:t>
            </a:r>
            <a:r>
              <a:rPr sz="2450" spc="-15" dirty="0">
                <a:latin typeface="Roboto"/>
                <a:cs typeface="Roboto"/>
              </a:rPr>
              <a:t>(Anand  </a:t>
            </a:r>
            <a:r>
              <a:rPr sz="2450" dirty="0">
                <a:latin typeface="Roboto"/>
                <a:cs typeface="Roboto"/>
              </a:rPr>
              <a:t>Milk </a:t>
            </a:r>
            <a:r>
              <a:rPr sz="2450" spc="-10" dirty="0">
                <a:latin typeface="Roboto"/>
                <a:cs typeface="Roboto"/>
              </a:rPr>
              <a:t>Union </a:t>
            </a:r>
            <a:r>
              <a:rPr sz="2450" spc="10" dirty="0">
                <a:latin typeface="Roboto"/>
                <a:cs typeface="Roboto"/>
              </a:rPr>
              <a:t>Limited) </a:t>
            </a:r>
            <a:r>
              <a:rPr sz="2450" dirty="0">
                <a:latin typeface="Roboto"/>
                <a:cs typeface="Roboto"/>
              </a:rPr>
              <a:t>of </a:t>
            </a:r>
            <a:r>
              <a:rPr sz="2450" spc="-20" dirty="0">
                <a:latin typeface="Roboto"/>
                <a:cs typeface="Roboto"/>
              </a:rPr>
              <a:t>the  </a:t>
            </a:r>
            <a:r>
              <a:rPr sz="2450" dirty="0">
                <a:latin typeface="Roboto"/>
                <a:cs typeface="Roboto"/>
              </a:rPr>
              <a:t>Indian </a:t>
            </a:r>
            <a:r>
              <a:rPr sz="2450" spc="-5" dirty="0">
                <a:latin typeface="Roboto"/>
                <a:cs typeface="Roboto"/>
              </a:rPr>
              <a:t>cooperative </a:t>
            </a:r>
            <a:r>
              <a:rPr sz="2450" dirty="0">
                <a:latin typeface="Roboto"/>
                <a:cs typeface="Roboto"/>
              </a:rPr>
              <a:t>society  </a:t>
            </a:r>
            <a:r>
              <a:rPr sz="2450" spc="-5" dirty="0">
                <a:latin typeface="Roboto"/>
                <a:cs typeface="Roboto"/>
              </a:rPr>
              <a:t>named </a:t>
            </a:r>
            <a:r>
              <a:rPr sz="2450" spc="-25" dirty="0">
                <a:latin typeface="Roboto"/>
                <a:cs typeface="Roboto"/>
              </a:rPr>
              <a:t>Gujarat </a:t>
            </a:r>
            <a:r>
              <a:rPr sz="2450" dirty="0">
                <a:latin typeface="Roboto"/>
                <a:cs typeface="Roboto"/>
              </a:rPr>
              <a:t>Milk  </a:t>
            </a:r>
            <a:r>
              <a:rPr sz="2450" spc="-20" dirty="0">
                <a:latin typeface="Roboto"/>
                <a:cs typeface="Roboto"/>
              </a:rPr>
              <a:t>Marketing </a:t>
            </a:r>
            <a:r>
              <a:rPr sz="2450" spc="-15" dirty="0">
                <a:latin typeface="Roboto"/>
                <a:cs typeface="Roboto"/>
              </a:rPr>
              <a:t>Federation </a:t>
            </a:r>
            <a:r>
              <a:rPr sz="2450" spc="-5" dirty="0">
                <a:latin typeface="Roboto"/>
                <a:cs typeface="Roboto"/>
              </a:rPr>
              <a:t>based  </a:t>
            </a:r>
            <a:r>
              <a:rPr sz="2450" spc="5" dirty="0">
                <a:latin typeface="Roboto"/>
                <a:cs typeface="Roboto"/>
              </a:rPr>
              <a:t>in </a:t>
            </a:r>
            <a:r>
              <a:rPr sz="2450" spc="-20" dirty="0">
                <a:latin typeface="Roboto"/>
                <a:cs typeface="Roboto"/>
              </a:rPr>
              <a:t>Anand, Gujarat</a:t>
            </a:r>
            <a:r>
              <a:rPr sz="2450" spc="-20" dirty="0" smtClean="0">
                <a:latin typeface="Roboto"/>
                <a:cs typeface="Roboto"/>
              </a:rPr>
              <a:t>. </a:t>
            </a:r>
            <a:r>
              <a:rPr sz="2450" spc="15" dirty="0">
                <a:latin typeface="Roboto"/>
                <a:cs typeface="Roboto"/>
              </a:rPr>
              <a:t>It </a:t>
            </a:r>
            <a:r>
              <a:rPr sz="2450" spc="5" dirty="0">
                <a:latin typeface="Roboto"/>
                <a:cs typeface="Roboto"/>
              </a:rPr>
              <a:t>is  </a:t>
            </a:r>
            <a:r>
              <a:rPr sz="2450" spc="-10" dirty="0">
                <a:latin typeface="Roboto"/>
                <a:cs typeface="Roboto"/>
              </a:rPr>
              <a:t>under </a:t>
            </a:r>
            <a:r>
              <a:rPr sz="2450" spc="-20" dirty="0">
                <a:latin typeface="Roboto"/>
                <a:cs typeface="Roboto"/>
              </a:rPr>
              <a:t>the </a:t>
            </a:r>
            <a:r>
              <a:rPr sz="2450" spc="-15" dirty="0">
                <a:latin typeface="Roboto"/>
                <a:cs typeface="Roboto"/>
              </a:rPr>
              <a:t>ownership </a:t>
            </a:r>
            <a:r>
              <a:rPr sz="2450" dirty="0">
                <a:latin typeface="Roboto"/>
                <a:cs typeface="Roboto"/>
              </a:rPr>
              <a:t>of  </a:t>
            </a:r>
            <a:r>
              <a:rPr sz="2450" spc="-25" dirty="0">
                <a:latin typeface="Roboto"/>
                <a:cs typeface="Roboto"/>
              </a:rPr>
              <a:t>Gujarat </a:t>
            </a:r>
            <a:r>
              <a:rPr sz="2450" spc="-10" dirty="0">
                <a:latin typeface="Roboto"/>
                <a:cs typeface="Roboto"/>
              </a:rPr>
              <a:t>Cooperative </a:t>
            </a:r>
            <a:r>
              <a:rPr sz="2450" dirty="0">
                <a:latin typeface="Roboto"/>
                <a:cs typeface="Roboto"/>
              </a:rPr>
              <a:t>Milk  </a:t>
            </a:r>
            <a:r>
              <a:rPr sz="2450" spc="-20" dirty="0">
                <a:latin typeface="Roboto"/>
                <a:cs typeface="Roboto"/>
              </a:rPr>
              <a:t>Marketing </a:t>
            </a:r>
            <a:r>
              <a:rPr sz="2450" spc="-15" dirty="0">
                <a:latin typeface="Roboto"/>
                <a:cs typeface="Roboto"/>
              </a:rPr>
              <a:t>Federation  </a:t>
            </a:r>
            <a:r>
              <a:rPr sz="2450" spc="10" dirty="0">
                <a:latin typeface="Roboto"/>
                <a:cs typeface="Roboto"/>
              </a:rPr>
              <a:t>Limited, </a:t>
            </a:r>
            <a:r>
              <a:rPr sz="2450" dirty="0">
                <a:latin typeface="Roboto"/>
                <a:cs typeface="Roboto"/>
              </a:rPr>
              <a:t>Department of  </a:t>
            </a:r>
            <a:r>
              <a:rPr sz="2450" spc="-15" dirty="0">
                <a:latin typeface="Roboto"/>
                <a:cs typeface="Roboto"/>
              </a:rPr>
              <a:t>Cooperation, </a:t>
            </a:r>
            <a:r>
              <a:rPr sz="2450" spc="-10" dirty="0">
                <a:latin typeface="Roboto"/>
                <a:cs typeface="Roboto"/>
              </a:rPr>
              <a:t>Government  </a:t>
            </a:r>
            <a:r>
              <a:rPr sz="2450" dirty="0">
                <a:latin typeface="Roboto"/>
                <a:cs typeface="Roboto"/>
              </a:rPr>
              <a:t>of </a:t>
            </a:r>
            <a:r>
              <a:rPr sz="2450" spc="-25" dirty="0">
                <a:latin typeface="Roboto"/>
                <a:cs typeface="Roboto"/>
              </a:rPr>
              <a:t>Gujarat. </a:t>
            </a:r>
            <a:r>
              <a:rPr sz="2450" spc="15" dirty="0">
                <a:latin typeface="Roboto"/>
                <a:cs typeface="Roboto"/>
              </a:rPr>
              <a:t>It </a:t>
            </a:r>
            <a:r>
              <a:rPr sz="2450" spc="5" dirty="0">
                <a:latin typeface="Roboto"/>
                <a:cs typeface="Roboto"/>
              </a:rPr>
              <a:t>is </a:t>
            </a:r>
            <a:r>
              <a:rPr sz="2450" spc="-5" dirty="0">
                <a:latin typeface="Roboto"/>
                <a:cs typeface="Roboto"/>
              </a:rPr>
              <a:t>controlled  </a:t>
            </a:r>
            <a:r>
              <a:rPr sz="2450" spc="5" dirty="0">
                <a:latin typeface="Roboto"/>
                <a:cs typeface="Roboto"/>
              </a:rPr>
              <a:t>by </a:t>
            </a:r>
            <a:r>
              <a:rPr sz="2450" spc="-5" dirty="0">
                <a:latin typeface="Roboto"/>
                <a:cs typeface="Roboto"/>
              </a:rPr>
              <a:t>3.6 </a:t>
            </a:r>
            <a:r>
              <a:rPr sz="2450" spc="15" dirty="0">
                <a:latin typeface="Roboto"/>
                <a:cs typeface="Roboto"/>
              </a:rPr>
              <a:t>million milk  </a:t>
            </a:r>
            <a:r>
              <a:rPr sz="2450" spc="-15" dirty="0">
                <a:latin typeface="Roboto"/>
                <a:cs typeface="Roboto"/>
              </a:rPr>
              <a:t>producers</a:t>
            </a:r>
            <a:r>
              <a:rPr sz="2450" spc="-15" dirty="0" smtClean="0">
                <a:latin typeface="Roboto"/>
                <a:cs typeface="Roboto"/>
              </a:rPr>
              <a:t>.</a:t>
            </a:r>
            <a:endParaRPr sz="2450" dirty="0">
              <a:latin typeface="Roboto"/>
              <a:cs typeface="Roboto"/>
            </a:endParaRPr>
          </a:p>
        </p:txBody>
      </p:sp>
      <p:sp>
        <p:nvSpPr>
          <p:cNvPr id="8" name="object 8"/>
          <p:cNvSpPr/>
          <p:nvPr/>
        </p:nvSpPr>
        <p:spPr>
          <a:xfrm>
            <a:off x="714128" y="1437119"/>
            <a:ext cx="4203242" cy="3864025"/>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705350" y="5588000"/>
            <a:ext cx="1282700" cy="254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1194352516"/>
              </p:ext>
            </p:extLst>
          </p:nvPr>
        </p:nvGraphicFramePr>
        <p:xfrm>
          <a:off x="3441699" y="419100"/>
          <a:ext cx="6744914" cy="4876800"/>
        </p:xfrm>
        <a:graphic>
          <a:graphicData uri="http://schemas.openxmlformats.org/drawingml/2006/table">
            <a:tbl>
              <a:tblPr/>
              <a:tblGrid>
                <a:gridCol w="3372457"/>
                <a:gridCol w="3372457"/>
              </a:tblGrid>
              <a:tr h="289333">
                <a:tc>
                  <a:txBody>
                    <a:bodyPr/>
                    <a:lstStyle/>
                    <a:p>
                      <a:pPr algn="l" fontAlgn="t"/>
                      <a:r>
                        <a:rPr lang="en-IN" sz="1300" u="none" strike="noStrike" dirty="0">
                          <a:solidFill>
                            <a:srgbClr val="3366CC"/>
                          </a:solidFill>
                          <a:effectLst/>
                        </a:rPr>
                        <a:t>Trade name</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b="1">
                          <a:effectLst/>
                        </a:rPr>
                        <a:t>Amul Coop</a:t>
                      </a:r>
                      <a:endParaRPr lang="en-IN" sz="130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Type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Cooperative</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dirty="0">
                          <a:effectLst/>
                        </a:rPr>
                        <a:t>Industry</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Dairy</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Founded</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a:effectLst/>
                        </a:rPr>
                        <a:t>14 December 1946; 76 years ago</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Founder</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Tribhuvandas Patel</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Headquarters</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Anand, </a:t>
                      </a:r>
                      <a:r>
                        <a:rPr lang="en-IN" sz="1300" u="none" strike="noStrike" dirty="0" smtClean="0">
                          <a:solidFill>
                            <a:srgbClr val="3366CC"/>
                          </a:solidFill>
                          <a:effectLst/>
                        </a:rPr>
                        <a:t>Gujarat</a:t>
                      </a:r>
                      <a:r>
                        <a:rPr lang="en-IN" sz="1300" u="none" strike="noStrike" dirty="0" smtClean="0">
                          <a:solidFill>
                            <a:schemeClr val="tx1"/>
                          </a:solidFill>
                          <a:effectLst/>
                        </a:rPr>
                        <a:t>,</a:t>
                      </a:r>
                      <a:r>
                        <a:rPr lang="en-IN" sz="1300" dirty="0" smtClean="0">
                          <a:effectLst/>
                        </a:rPr>
                        <a:t> </a:t>
                      </a:r>
                      <a:r>
                        <a:rPr lang="en-IN" sz="1300" dirty="0">
                          <a:effectLst/>
                        </a:rPr>
                        <a:t>India</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Area served</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a:effectLst/>
                        </a:rPr>
                        <a:t>Worldwide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Key people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Jayen Mehta</a:t>
                      </a:r>
                      <a:r>
                        <a:rPr lang="en-IN" sz="1300" dirty="0">
                          <a:effectLst/>
                        </a:rPr>
                        <a:t> (managing director)</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Products</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a:effectLst/>
                        </a:rPr>
                        <a:t>Milk products</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Revenue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dirty="0">
                          <a:effectLst/>
                        </a:rPr>
                        <a:t> ₹52,000 crore (US$6.5 billion</a:t>
                      </a:r>
                      <a:r>
                        <a:rPr lang="en-US" sz="1300" dirty="0" smtClean="0">
                          <a:effectLst/>
                        </a:rPr>
                        <a:t>)</a:t>
                      </a:r>
                      <a:r>
                        <a:rPr lang="en-US" sz="1300" dirty="0">
                          <a:effectLst/>
                        </a:rPr>
                        <a:t> (2022)</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Owner</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a:effectLst/>
                        </a:rPr>
                        <a:t>Dairy Producers of Gujarat</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507948">
                <a:tc>
                  <a:txBody>
                    <a:bodyPr/>
                    <a:lstStyle/>
                    <a:p>
                      <a:pPr algn="l" fontAlgn="t"/>
                      <a:r>
                        <a:rPr lang="en-IN" sz="1300">
                          <a:effectLst/>
                        </a:rPr>
                        <a:t>Number of employees</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dirty="0">
                          <a:effectLst/>
                        </a:rPr>
                        <a:t>1,000 (officers and employees)</a:t>
                      </a:r>
                      <a:br>
                        <a:rPr lang="en-US" sz="1300" dirty="0">
                          <a:effectLst/>
                        </a:rPr>
                      </a:br>
                      <a:r>
                        <a:rPr lang="en-US" sz="1300" dirty="0">
                          <a:effectLst/>
                        </a:rPr>
                        <a:t>3.6 million (milk producers</a:t>
                      </a:r>
                      <a:r>
                        <a:rPr lang="en-US" sz="1300" dirty="0" smtClean="0">
                          <a:effectLst/>
                        </a:rPr>
                        <a:t>)</a:t>
                      </a:r>
                      <a:endParaRPr lang="en-US"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507948">
                <a:tc>
                  <a:txBody>
                    <a:bodyPr/>
                    <a:lstStyle/>
                    <a:p>
                      <a:pPr algn="l" fontAlgn="t"/>
                      <a:r>
                        <a:rPr lang="en-IN" sz="1300" u="none" strike="noStrike" dirty="0">
                          <a:solidFill>
                            <a:srgbClr val="3366CC"/>
                          </a:solidFill>
                          <a:effectLst/>
                        </a:rPr>
                        <a:t>Divisions</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a:buChar char="•"/>
                      </a:pPr>
                      <a:r>
                        <a:rPr lang="en-IN" sz="1300" u="none" strike="noStrike" dirty="0">
                          <a:solidFill>
                            <a:srgbClr val="3366CC"/>
                          </a:solidFill>
                          <a:effectLst/>
                        </a:rPr>
                        <a:t>Banas Dairy</a:t>
                      </a:r>
                      <a:endParaRPr lang="en-IN" sz="1300" dirty="0">
                        <a:effectLst/>
                      </a:endParaRPr>
                    </a:p>
                    <a:p>
                      <a:pPr algn="l" fontAlgn="t">
                        <a:buFont typeface="Arial"/>
                        <a:buChar char="•"/>
                      </a:pPr>
                      <a:r>
                        <a:rPr lang="en-IN" sz="1300" u="none" strike="noStrike" dirty="0">
                          <a:solidFill>
                            <a:srgbClr val="3366CC"/>
                          </a:solidFill>
                          <a:effectLst/>
                        </a:rPr>
                        <a:t>Dudhsagar Dairy</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678241">
                <a:tc>
                  <a:txBody>
                    <a:bodyPr/>
                    <a:lstStyle/>
                    <a:p>
                      <a:pPr algn="l" fontAlgn="t"/>
                      <a:r>
                        <a:rPr lang="en-IN" sz="1300" dirty="0">
                          <a:effectLst/>
                        </a:rPr>
                        <a:t>Website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amul.com</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bl>
          </a:graphicData>
        </a:graphic>
      </p:graphicFrame>
      <p:pic>
        <p:nvPicPr>
          <p:cNvPr id="1026" name="Picture 2" descr="Increas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74850" y="1338263"/>
            <a:ext cx="104775" cy="1047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46100" y="419100"/>
            <a:ext cx="2895599" cy="2362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69900" y="3162300"/>
            <a:ext cx="2967037" cy="2133600"/>
          </a:xfrm>
          <a:prstGeom prst="rect">
            <a:avLst/>
          </a:prstGeom>
        </p:spPr>
      </p:pic>
    </p:spTree>
    <p:extLst>
      <p:ext uri="{BB962C8B-B14F-4D97-AF65-F5344CB8AC3E}">
        <p14:creationId xmlns:p14="http://schemas.microsoft.com/office/powerpoint/2010/main" xmlns="" val="2912064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895" y="622060"/>
            <a:ext cx="554355" cy="513080"/>
          </a:xfrm>
          <a:custGeom>
            <a:avLst/>
            <a:gdLst/>
            <a:ahLst/>
            <a:cxnLst/>
            <a:rect l="l" t="t" r="r" b="b"/>
            <a:pathLst>
              <a:path w="554355" h="513080">
                <a:moveTo>
                  <a:pt x="0" y="512896"/>
                </a:moveTo>
                <a:lnTo>
                  <a:pt x="553820" y="512896"/>
                </a:lnTo>
                <a:lnTo>
                  <a:pt x="553820"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3" name="object 3"/>
          <p:cNvSpPr/>
          <p:nvPr/>
        </p:nvSpPr>
        <p:spPr>
          <a:xfrm>
            <a:off x="3421114" y="622060"/>
            <a:ext cx="130810" cy="513080"/>
          </a:xfrm>
          <a:custGeom>
            <a:avLst/>
            <a:gdLst/>
            <a:ahLst/>
            <a:cxnLst/>
            <a:rect l="l" t="t" r="r" b="b"/>
            <a:pathLst>
              <a:path w="130810" h="513080">
                <a:moveTo>
                  <a:pt x="0" y="512896"/>
                </a:moveTo>
                <a:lnTo>
                  <a:pt x="130534" y="512896"/>
                </a:lnTo>
                <a:lnTo>
                  <a:pt x="130534"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4" name="object 4"/>
          <p:cNvSpPr txBox="1"/>
          <p:nvPr/>
        </p:nvSpPr>
        <p:spPr>
          <a:xfrm>
            <a:off x="994716" y="622060"/>
            <a:ext cx="2426970" cy="2409190"/>
          </a:xfrm>
          <a:prstGeom prst="rect">
            <a:avLst/>
          </a:prstGeom>
          <a:solidFill>
            <a:srgbClr val="800000"/>
          </a:solidFill>
        </p:spPr>
        <p:txBody>
          <a:bodyPr vert="horz" wrap="square" lIns="0" tIns="34290" rIns="0" bIns="0" rtlCol="0">
            <a:spAutoFit/>
          </a:bodyPr>
          <a:lstStyle/>
          <a:p>
            <a:pPr marL="316230" marR="299085" indent="-12700" algn="ctr">
              <a:lnSpc>
                <a:spcPts val="3679"/>
              </a:lnSpc>
              <a:spcBef>
                <a:spcPts val="270"/>
              </a:spcBef>
            </a:pPr>
            <a:r>
              <a:rPr sz="3150" spc="15" dirty="0">
                <a:solidFill>
                  <a:srgbClr val="FFFFFF"/>
                </a:solidFill>
                <a:latin typeface="Roboto"/>
                <a:cs typeface="Roboto"/>
              </a:rPr>
              <a:t>Digital  </a:t>
            </a:r>
            <a:r>
              <a:rPr sz="3150" spc="40" dirty="0">
                <a:solidFill>
                  <a:srgbClr val="FFFFFF"/>
                </a:solidFill>
                <a:latin typeface="Roboto"/>
                <a:cs typeface="Roboto"/>
              </a:rPr>
              <a:t>ma</a:t>
            </a:r>
            <a:r>
              <a:rPr sz="3150" spc="-20" dirty="0">
                <a:solidFill>
                  <a:srgbClr val="FFFFFF"/>
                </a:solidFill>
                <a:latin typeface="Roboto"/>
                <a:cs typeface="Roboto"/>
              </a:rPr>
              <a:t>r</a:t>
            </a:r>
            <a:r>
              <a:rPr sz="3150" spc="-55" dirty="0">
                <a:solidFill>
                  <a:srgbClr val="FFFFFF"/>
                </a:solidFill>
                <a:latin typeface="Roboto"/>
                <a:cs typeface="Roboto"/>
              </a:rPr>
              <a:t>k</a:t>
            </a:r>
            <a:r>
              <a:rPr sz="3150" spc="-10" dirty="0">
                <a:solidFill>
                  <a:srgbClr val="FFFFFF"/>
                </a:solidFill>
                <a:latin typeface="Roboto"/>
                <a:cs typeface="Roboto"/>
              </a:rPr>
              <a:t>e</a:t>
            </a:r>
            <a:r>
              <a:rPr sz="3150" spc="15" dirty="0">
                <a:solidFill>
                  <a:srgbClr val="FFFFFF"/>
                </a:solidFill>
                <a:latin typeface="Roboto"/>
                <a:cs typeface="Roboto"/>
              </a:rPr>
              <a:t>t</a:t>
            </a:r>
            <a:r>
              <a:rPr sz="3150" spc="20" dirty="0">
                <a:solidFill>
                  <a:srgbClr val="FFFFFF"/>
                </a:solidFill>
                <a:latin typeface="Roboto"/>
                <a:cs typeface="Roboto"/>
              </a:rPr>
              <a:t>i</a:t>
            </a:r>
            <a:r>
              <a:rPr sz="3150" spc="10" dirty="0">
                <a:solidFill>
                  <a:srgbClr val="FFFFFF"/>
                </a:solidFill>
                <a:latin typeface="Roboto"/>
                <a:cs typeface="Roboto"/>
              </a:rPr>
              <a:t>n</a:t>
            </a:r>
            <a:r>
              <a:rPr sz="3150" dirty="0">
                <a:solidFill>
                  <a:srgbClr val="FFFFFF"/>
                </a:solidFill>
                <a:latin typeface="Roboto"/>
                <a:cs typeface="Roboto"/>
              </a:rPr>
              <a:t>g  strategy  </a:t>
            </a:r>
            <a:r>
              <a:rPr sz="3150" spc="10" dirty="0">
                <a:solidFill>
                  <a:srgbClr val="FFFFFF"/>
                </a:solidFill>
                <a:latin typeface="Roboto"/>
                <a:cs typeface="Roboto"/>
              </a:rPr>
              <a:t>used </a:t>
            </a:r>
            <a:r>
              <a:rPr sz="3150" spc="-20" dirty="0">
                <a:solidFill>
                  <a:srgbClr val="FFFFFF"/>
                </a:solidFill>
                <a:latin typeface="Roboto"/>
                <a:cs typeface="Roboto"/>
              </a:rPr>
              <a:t>by  </a:t>
            </a:r>
            <a:r>
              <a:rPr sz="3150" spc="20" dirty="0">
                <a:solidFill>
                  <a:srgbClr val="FFFFFF"/>
                </a:solidFill>
                <a:latin typeface="Roboto"/>
                <a:cs typeface="Roboto"/>
              </a:rPr>
              <a:t>amul</a:t>
            </a:r>
            <a:endParaRPr sz="3150" dirty="0">
              <a:latin typeface="Roboto"/>
              <a:cs typeface="Roboto"/>
            </a:endParaRPr>
          </a:p>
        </p:txBody>
      </p:sp>
      <p:sp>
        <p:nvSpPr>
          <p:cNvPr id="5" name="object 5"/>
          <p:cNvSpPr txBox="1">
            <a:spLocks noGrp="1"/>
          </p:cNvSpPr>
          <p:nvPr>
            <p:ph type="title"/>
          </p:nvPr>
        </p:nvSpPr>
        <p:spPr>
          <a:xfrm>
            <a:off x="4172965" y="401821"/>
            <a:ext cx="3643629" cy="1870075"/>
          </a:xfrm>
          <a:prstGeom prst="rect">
            <a:avLst/>
          </a:prstGeom>
        </p:spPr>
        <p:txBody>
          <a:bodyPr vert="horz" wrap="square" lIns="0" tIns="30480" rIns="0" bIns="0" rtlCol="0">
            <a:spAutoFit/>
          </a:bodyPr>
          <a:lstStyle/>
          <a:p>
            <a:pPr marL="12700" marR="5080">
              <a:lnSpc>
                <a:spcPts val="2890"/>
              </a:lnSpc>
              <a:spcBef>
                <a:spcPts val="240"/>
              </a:spcBef>
            </a:pPr>
            <a:r>
              <a:rPr sz="2450" spc="-20" dirty="0"/>
              <a:t>Amul’s </a:t>
            </a:r>
            <a:r>
              <a:rPr sz="2450" spc="5" dirty="0"/>
              <a:t>digital </a:t>
            </a:r>
            <a:r>
              <a:rPr sz="2450" spc="-10" dirty="0"/>
              <a:t>marketing  </a:t>
            </a:r>
            <a:r>
              <a:rPr sz="2450" spc="-15" dirty="0"/>
              <a:t>strategies have </a:t>
            </a:r>
            <a:r>
              <a:rPr sz="2450" spc="10" dirty="0"/>
              <a:t>effectively  </a:t>
            </a:r>
            <a:r>
              <a:rPr sz="2450" dirty="0"/>
              <a:t>utilized </a:t>
            </a:r>
            <a:r>
              <a:rPr sz="2450" spc="-10" dirty="0"/>
              <a:t>various online  </a:t>
            </a:r>
            <a:r>
              <a:rPr sz="2450" dirty="0"/>
              <a:t>platforms </a:t>
            </a:r>
            <a:r>
              <a:rPr sz="2450" spc="-20" dirty="0"/>
              <a:t>to </a:t>
            </a:r>
            <a:r>
              <a:rPr sz="2450" spc="-5" dirty="0"/>
              <a:t>engage </a:t>
            </a:r>
            <a:r>
              <a:rPr sz="2450" dirty="0"/>
              <a:t>with  </a:t>
            </a:r>
            <a:r>
              <a:rPr sz="2450" spc="-5" dirty="0"/>
              <a:t>their</a:t>
            </a:r>
            <a:r>
              <a:rPr sz="2450" spc="-45" dirty="0"/>
              <a:t> </a:t>
            </a:r>
            <a:r>
              <a:rPr sz="2450" spc="-5" dirty="0"/>
              <a:t>audience.</a:t>
            </a:r>
            <a:endParaRPr sz="2450"/>
          </a:p>
        </p:txBody>
      </p:sp>
      <p:sp>
        <p:nvSpPr>
          <p:cNvPr id="6" name="object 6"/>
          <p:cNvSpPr txBox="1"/>
          <p:nvPr/>
        </p:nvSpPr>
        <p:spPr>
          <a:xfrm>
            <a:off x="4172965" y="2607335"/>
            <a:ext cx="3689350" cy="2973070"/>
          </a:xfrm>
          <a:prstGeom prst="rect">
            <a:avLst/>
          </a:prstGeom>
        </p:spPr>
        <p:txBody>
          <a:bodyPr vert="horz" wrap="square" lIns="0" tIns="30480" rIns="0" bIns="0" rtlCol="0">
            <a:spAutoFit/>
          </a:bodyPr>
          <a:lstStyle/>
          <a:p>
            <a:pPr marL="12700" marR="5080">
              <a:lnSpc>
                <a:spcPts val="2890"/>
              </a:lnSpc>
              <a:spcBef>
                <a:spcPts val="240"/>
              </a:spcBef>
            </a:pPr>
            <a:r>
              <a:rPr sz="2450" spc="-15" dirty="0">
                <a:latin typeface="Roboto"/>
                <a:cs typeface="Roboto"/>
              </a:rPr>
              <a:t>Through </a:t>
            </a:r>
            <a:r>
              <a:rPr sz="2450" spc="-5" dirty="0">
                <a:latin typeface="Roboto"/>
                <a:cs typeface="Roboto"/>
              </a:rPr>
              <a:t>social </a:t>
            </a:r>
            <a:r>
              <a:rPr sz="2450" spc="15" dirty="0">
                <a:latin typeface="Roboto"/>
                <a:cs typeface="Roboto"/>
              </a:rPr>
              <a:t>media  </a:t>
            </a:r>
            <a:r>
              <a:rPr sz="2450" spc="-10" dirty="0">
                <a:latin typeface="Roboto"/>
                <a:cs typeface="Roboto"/>
              </a:rPr>
              <a:t>channels </a:t>
            </a:r>
            <a:r>
              <a:rPr sz="2450" spc="-5" dirty="0">
                <a:latin typeface="Roboto"/>
                <a:cs typeface="Roboto"/>
              </a:rPr>
              <a:t>like Facebook,  </a:t>
            </a:r>
            <a:r>
              <a:rPr sz="2450" spc="-15" dirty="0">
                <a:latin typeface="Roboto"/>
                <a:cs typeface="Roboto"/>
              </a:rPr>
              <a:t>Instagram, </a:t>
            </a:r>
            <a:r>
              <a:rPr sz="2450" spc="-25" dirty="0">
                <a:latin typeface="Roboto"/>
                <a:cs typeface="Roboto"/>
              </a:rPr>
              <a:t>and </a:t>
            </a:r>
            <a:r>
              <a:rPr sz="2450" spc="-30" dirty="0">
                <a:latin typeface="Roboto"/>
                <a:cs typeface="Roboto"/>
              </a:rPr>
              <a:t>Twitter,  </a:t>
            </a:r>
            <a:r>
              <a:rPr sz="2450" spc="-5" dirty="0">
                <a:latin typeface="Roboto"/>
                <a:cs typeface="Roboto"/>
              </a:rPr>
              <a:t>Amul </a:t>
            </a:r>
            <a:r>
              <a:rPr sz="2450" spc="-20" dirty="0">
                <a:latin typeface="Roboto"/>
                <a:cs typeface="Roboto"/>
              </a:rPr>
              <a:t>has </a:t>
            </a:r>
            <a:r>
              <a:rPr sz="2450" spc="-10" dirty="0">
                <a:latin typeface="Roboto"/>
                <a:cs typeface="Roboto"/>
              </a:rPr>
              <a:t>created </a:t>
            </a:r>
            <a:r>
              <a:rPr sz="2450" dirty="0">
                <a:latin typeface="Roboto"/>
                <a:cs typeface="Roboto"/>
              </a:rPr>
              <a:t>a </a:t>
            </a:r>
            <a:r>
              <a:rPr sz="2450" spc="-30" dirty="0">
                <a:latin typeface="Roboto"/>
                <a:cs typeface="Roboto"/>
              </a:rPr>
              <a:t>strong  </a:t>
            </a:r>
            <a:r>
              <a:rPr sz="2450" spc="-10" dirty="0">
                <a:latin typeface="Roboto"/>
                <a:cs typeface="Roboto"/>
              </a:rPr>
              <a:t>online presence </a:t>
            </a:r>
            <a:r>
              <a:rPr sz="2450" spc="-25" dirty="0">
                <a:latin typeface="Roboto"/>
                <a:cs typeface="Roboto"/>
              </a:rPr>
              <a:t>and  </a:t>
            </a:r>
            <a:r>
              <a:rPr sz="2450" spc="-15" dirty="0">
                <a:latin typeface="Roboto"/>
                <a:cs typeface="Roboto"/>
              </a:rPr>
              <a:t>interacted </a:t>
            </a:r>
            <a:r>
              <a:rPr sz="2450" dirty="0">
                <a:latin typeface="Roboto"/>
                <a:cs typeface="Roboto"/>
              </a:rPr>
              <a:t>with </a:t>
            </a:r>
            <a:r>
              <a:rPr sz="2450" spc="-10" dirty="0">
                <a:latin typeface="Roboto"/>
                <a:cs typeface="Roboto"/>
              </a:rPr>
              <a:t>consumers  </a:t>
            </a:r>
            <a:r>
              <a:rPr sz="2450" spc="5" dirty="0">
                <a:latin typeface="Roboto"/>
                <a:cs typeface="Roboto"/>
              </a:rPr>
              <a:t>in </a:t>
            </a:r>
            <a:r>
              <a:rPr sz="2450" dirty="0">
                <a:latin typeface="Roboto"/>
                <a:cs typeface="Roboto"/>
              </a:rPr>
              <a:t>a </a:t>
            </a:r>
            <a:r>
              <a:rPr sz="2450" spc="-10" dirty="0">
                <a:latin typeface="Roboto"/>
                <a:cs typeface="Roboto"/>
              </a:rPr>
              <a:t>personalized </a:t>
            </a:r>
            <a:r>
              <a:rPr sz="2450" spc="-25" dirty="0">
                <a:latin typeface="Roboto"/>
                <a:cs typeface="Roboto"/>
              </a:rPr>
              <a:t>and  </a:t>
            </a:r>
            <a:r>
              <a:rPr sz="2450" spc="-5" dirty="0">
                <a:latin typeface="Roboto"/>
                <a:cs typeface="Roboto"/>
              </a:rPr>
              <a:t>engaging</a:t>
            </a:r>
            <a:r>
              <a:rPr sz="2450" spc="20" dirty="0">
                <a:latin typeface="Roboto"/>
                <a:cs typeface="Roboto"/>
              </a:rPr>
              <a:t> </a:t>
            </a:r>
            <a:r>
              <a:rPr sz="2450" spc="-35" dirty="0">
                <a:latin typeface="Roboto"/>
                <a:cs typeface="Roboto"/>
              </a:rPr>
              <a:t>manner.</a:t>
            </a:r>
            <a:endParaRPr sz="2450" dirty="0">
              <a:latin typeface="Roboto"/>
              <a:cs typeface="Roboto"/>
            </a:endParaRPr>
          </a:p>
        </p:txBody>
      </p:sp>
      <p:sp>
        <p:nvSpPr>
          <p:cNvPr id="7" name="object 7"/>
          <p:cNvSpPr/>
          <p:nvPr/>
        </p:nvSpPr>
        <p:spPr>
          <a:xfrm>
            <a:off x="1090589" y="3779354"/>
            <a:ext cx="2461056" cy="106122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813128" y="2019896"/>
            <a:ext cx="1919401" cy="164981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705350" y="5588000"/>
            <a:ext cx="1282700" cy="254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895" y="622060"/>
            <a:ext cx="3110865" cy="513080"/>
          </a:xfrm>
          <a:prstGeom prst="rect">
            <a:avLst/>
          </a:prstGeom>
          <a:solidFill>
            <a:srgbClr val="32205C">
              <a:alpha val="94898"/>
            </a:srgbClr>
          </a:solidFill>
        </p:spPr>
        <p:txBody>
          <a:bodyPr vert="horz" wrap="square" lIns="0" tIns="7620" rIns="0" bIns="0" rtlCol="0">
            <a:spAutoFit/>
          </a:bodyPr>
          <a:lstStyle/>
          <a:p>
            <a:pPr marL="714375">
              <a:lnSpc>
                <a:spcPct val="100000"/>
              </a:lnSpc>
              <a:spcBef>
                <a:spcPts val="60"/>
              </a:spcBef>
            </a:pPr>
            <a:r>
              <a:rPr sz="2450" spc="-40" dirty="0">
                <a:solidFill>
                  <a:srgbClr val="FFFFFF"/>
                </a:solidFill>
                <a:latin typeface="Roboto"/>
                <a:cs typeface="Roboto"/>
              </a:rPr>
              <a:t>Brand</a:t>
            </a:r>
            <a:r>
              <a:rPr sz="2450" dirty="0">
                <a:solidFill>
                  <a:srgbClr val="FFFFFF"/>
                </a:solidFill>
                <a:latin typeface="Roboto"/>
                <a:cs typeface="Roboto"/>
              </a:rPr>
              <a:t> </a:t>
            </a:r>
            <a:r>
              <a:rPr sz="2450" spc="-5" dirty="0">
                <a:solidFill>
                  <a:srgbClr val="FFFFFF"/>
                </a:solidFill>
                <a:latin typeface="Roboto"/>
                <a:cs typeface="Roboto"/>
              </a:rPr>
              <a:t>products</a:t>
            </a:r>
            <a:endParaRPr sz="2450">
              <a:latin typeface="Roboto"/>
              <a:cs typeface="Roboto"/>
            </a:endParaRPr>
          </a:p>
        </p:txBody>
      </p:sp>
      <p:sp>
        <p:nvSpPr>
          <p:cNvPr id="3" name="object 3"/>
          <p:cNvSpPr txBox="1"/>
          <p:nvPr/>
        </p:nvSpPr>
        <p:spPr>
          <a:xfrm>
            <a:off x="1062216" y="1351709"/>
            <a:ext cx="3778250" cy="2634054"/>
          </a:xfrm>
          <a:prstGeom prst="rect">
            <a:avLst/>
          </a:prstGeom>
        </p:spPr>
        <p:txBody>
          <a:bodyPr vert="horz" wrap="square" lIns="0" tIns="30480" rIns="0" bIns="0" rtlCol="0">
            <a:spAutoFit/>
          </a:bodyPr>
          <a:lstStyle/>
          <a:p>
            <a:pPr marL="12700" marR="5080">
              <a:lnSpc>
                <a:spcPts val="2890"/>
              </a:lnSpc>
              <a:spcBef>
                <a:spcPts val="240"/>
              </a:spcBef>
            </a:pPr>
            <a:r>
              <a:rPr sz="2450" spc="-15" dirty="0">
                <a:latin typeface="Roboto"/>
                <a:cs typeface="Roboto"/>
              </a:rPr>
              <a:t>Butter </a:t>
            </a:r>
            <a:r>
              <a:rPr sz="2450" dirty="0">
                <a:latin typeface="Roboto"/>
                <a:cs typeface="Roboto"/>
              </a:rPr>
              <a:t>· </a:t>
            </a:r>
            <a:r>
              <a:rPr sz="2450" spc="-5" dirty="0">
                <a:latin typeface="Roboto"/>
                <a:cs typeface="Roboto"/>
              </a:rPr>
              <a:t>Amul </a:t>
            </a:r>
            <a:r>
              <a:rPr sz="2450" dirty="0" smtClean="0">
                <a:latin typeface="Roboto"/>
                <a:cs typeface="Roboto"/>
              </a:rPr>
              <a:t>Milk</a:t>
            </a:r>
            <a:r>
              <a:rPr lang="en-US" sz="2450" dirty="0">
                <a:latin typeface="Roboto"/>
                <a:cs typeface="Roboto"/>
              </a:rPr>
              <a:t>  </a:t>
            </a:r>
            <a:r>
              <a:rPr lang="en-US" sz="2450" dirty="0" smtClean="0">
                <a:latin typeface="Roboto"/>
                <a:cs typeface="Roboto"/>
              </a:rPr>
              <a:t>.</a:t>
            </a:r>
            <a:r>
              <a:rPr sz="2450" spc="-25" dirty="0" smtClean="0">
                <a:latin typeface="Roboto"/>
                <a:cs typeface="Roboto"/>
              </a:rPr>
              <a:t>Bread  </a:t>
            </a:r>
            <a:r>
              <a:rPr sz="2450" dirty="0">
                <a:latin typeface="Roboto"/>
                <a:cs typeface="Roboto"/>
              </a:rPr>
              <a:t>Spreads · </a:t>
            </a:r>
            <a:r>
              <a:rPr sz="2450" spc="-15" dirty="0">
                <a:latin typeface="Roboto"/>
                <a:cs typeface="Roboto"/>
              </a:rPr>
              <a:t>Cheese </a:t>
            </a:r>
            <a:r>
              <a:rPr sz="2450" dirty="0">
                <a:latin typeface="Roboto"/>
                <a:cs typeface="Roboto"/>
              </a:rPr>
              <a:t>· </a:t>
            </a:r>
            <a:r>
              <a:rPr sz="2450" spc="-5" dirty="0">
                <a:latin typeface="Roboto"/>
                <a:cs typeface="Roboto"/>
              </a:rPr>
              <a:t>Paneer</a:t>
            </a:r>
            <a:r>
              <a:rPr sz="2450" spc="-150" dirty="0">
                <a:latin typeface="Roboto"/>
                <a:cs typeface="Roboto"/>
              </a:rPr>
              <a:t> </a:t>
            </a:r>
            <a:r>
              <a:rPr sz="2450" dirty="0">
                <a:latin typeface="Roboto"/>
                <a:cs typeface="Roboto"/>
              </a:rPr>
              <a:t>·  </a:t>
            </a:r>
            <a:r>
              <a:rPr sz="2450" spc="-25" dirty="0">
                <a:latin typeface="Roboto"/>
                <a:cs typeface="Roboto"/>
              </a:rPr>
              <a:t>Dahi </a:t>
            </a:r>
            <a:r>
              <a:rPr sz="2450" dirty="0">
                <a:latin typeface="Roboto"/>
                <a:cs typeface="Roboto"/>
              </a:rPr>
              <a:t>· </a:t>
            </a:r>
            <a:r>
              <a:rPr sz="2450" spc="-15" dirty="0">
                <a:latin typeface="Roboto"/>
                <a:cs typeface="Roboto"/>
              </a:rPr>
              <a:t>Cheese </a:t>
            </a:r>
            <a:r>
              <a:rPr sz="2450" dirty="0">
                <a:latin typeface="Roboto"/>
                <a:cs typeface="Roboto"/>
              </a:rPr>
              <a:t>Sauce ·  </a:t>
            </a:r>
            <a:r>
              <a:rPr sz="2450" spc="-15" dirty="0">
                <a:latin typeface="Roboto"/>
                <a:cs typeface="Roboto"/>
              </a:rPr>
              <a:t>Beverage Range </a:t>
            </a:r>
            <a:r>
              <a:rPr sz="2450" dirty="0">
                <a:latin typeface="Roboto"/>
                <a:cs typeface="Roboto"/>
              </a:rPr>
              <a:t>· </a:t>
            </a:r>
            <a:r>
              <a:rPr sz="2450" spc="-20" dirty="0">
                <a:latin typeface="Roboto"/>
                <a:cs typeface="Roboto"/>
              </a:rPr>
              <a:t>Organic  </a:t>
            </a:r>
            <a:r>
              <a:rPr sz="2450" spc="-5" dirty="0">
                <a:latin typeface="Roboto"/>
                <a:cs typeface="Roboto"/>
              </a:rPr>
              <a:t>Products </a:t>
            </a:r>
            <a:r>
              <a:rPr sz="2450" dirty="0">
                <a:latin typeface="Roboto"/>
                <a:cs typeface="Roboto"/>
              </a:rPr>
              <a:t>· </a:t>
            </a:r>
            <a:r>
              <a:rPr sz="2450" spc="-5" dirty="0">
                <a:latin typeface="Roboto"/>
                <a:cs typeface="Roboto"/>
              </a:rPr>
              <a:t>Amul Protein  Products </a:t>
            </a:r>
            <a:r>
              <a:rPr sz="2450" dirty="0">
                <a:latin typeface="Roboto"/>
                <a:cs typeface="Roboto"/>
              </a:rPr>
              <a:t>· </a:t>
            </a:r>
            <a:r>
              <a:rPr sz="2450" spc="20" dirty="0">
                <a:latin typeface="Roboto"/>
                <a:cs typeface="Roboto"/>
              </a:rPr>
              <a:t>Ice </a:t>
            </a:r>
            <a:r>
              <a:rPr sz="2450" spc="-20" dirty="0">
                <a:latin typeface="Roboto"/>
                <a:cs typeface="Roboto"/>
              </a:rPr>
              <a:t>Cream </a:t>
            </a:r>
            <a:r>
              <a:rPr sz="2450" dirty="0">
                <a:latin typeface="Roboto"/>
                <a:cs typeface="Roboto"/>
              </a:rPr>
              <a:t>· </a:t>
            </a:r>
            <a:r>
              <a:rPr sz="2450" spc="-15" dirty="0" smtClean="0">
                <a:latin typeface="Roboto"/>
                <a:cs typeface="Roboto"/>
              </a:rPr>
              <a:t>Ghe</a:t>
            </a:r>
            <a:r>
              <a:rPr lang="en-US" sz="2450" spc="-15" dirty="0" smtClean="0">
                <a:latin typeface="Roboto"/>
                <a:cs typeface="Roboto"/>
              </a:rPr>
              <a:t>e</a:t>
            </a:r>
            <a:r>
              <a:rPr sz="2450" spc="-15" dirty="0" smtClean="0">
                <a:latin typeface="Roboto"/>
                <a:cs typeface="Roboto"/>
              </a:rPr>
              <a:t>  </a:t>
            </a:r>
            <a:r>
              <a:rPr sz="2450" dirty="0">
                <a:latin typeface="Roboto"/>
                <a:cs typeface="Roboto"/>
              </a:rPr>
              <a:t>e</a:t>
            </a:r>
            <a:r>
              <a:rPr sz="2450" spc="10" dirty="0">
                <a:latin typeface="Roboto"/>
                <a:cs typeface="Roboto"/>
              </a:rPr>
              <a:t> </a:t>
            </a:r>
            <a:r>
              <a:rPr sz="2450" spc="-25" dirty="0">
                <a:latin typeface="Roboto"/>
                <a:cs typeface="Roboto"/>
              </a:rPr>
              <a:t>...</a:t>
            </a:r>
            <a:endParaRPr sz="2450" dirty="0">
              <a:latin typeface="Roboto"/>
              <a:cs typeface="Roboto"/>
            </a:endParaRPr>
          </a:p>
        </p:txBody>
      </p:sp>
      <p:sp>
        <p:nvSpPr>
          <p:cNvPr id="4" name="object 4"/>
          <p:cNvSpPr/>
          <p:nvPr/>
        </p:nvSpPr>
        <p:spPr>
          <a:xfrm>
            <a:off x="798970" y="4211510"/>
            <a:ext cx="1966201" cy="1397901"/>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3012198" y="501230"/>
            <a:ext cx="7164705" cy="5516245"/>
            <a:chOff x="3012198" y="501230"/>
            <a:chExt cx="7164705" cy="5516245"/>
          </a:xfrm>
        </p:grpSpPr>
        <p:sp>
          <p:nvSpPr>
            <p:cNvPr id="6" name="object 6"/>
            <p:cNvSpPr/>
            <p:nvPr/>
          </p:nvSpPr>
          <p:spPr>
            <a:xfrm>
              <a:off x="7510259" y="626204"/>
              <a:ext cx="2330361" cy="185441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49036" y="501230"/>
              <a:ext cx="1841182" cy="194829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535710" y="2673235"/>
              <a:ext cx="2248750" cy="153173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627441" y="4295190"/>
              <a:ext cx="2549043" cy="172222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245506" y="2486799"/>
              <a:ext cx="2379002" cy="1808391"/>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346700" y="4295177"/>
              <a:ext cx="2654642" cy="157796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012198" y="3626523"/>
              <a:ext cx="1790202" cy="1919703"/>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705350" y="5587999"/>
              <a:ext cx="1282700" cy="254000"/>
            </a:xfrm>
            <a:prstGeom prst="rect">
              <a:avLst/>
            </a:prstGeom>
            <a:blipFill>
              <a:blip r:embed="rId10"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895" y="622060"/>
            <a:ext cx="554355" cy="513080"/>
          </a:xfrm>
          <a:custGeom>
            <a:avLst/>
            <a:gdLst/>
            <a:ahLst/>
            <a:cxnLst/>
            <a:rect l="l" t="t" r="r" b="b"/>
            <a:pathLst>
              <a:path w="554355" h="513080">
                <a:moveTo>
                  <a:pt x="0" y="512896"/>
                </a:moveTo>
                <a:lnTo>
                  <a:pt x="553820" y="512896"/>
                </a:lnTo>
                <a:lnTo>
                  <a:pt x="553820"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3" name="object 3"/>
          <p:cNvSpPr/>
          <p:nvPr/>
        </p:nvSpPr>
        <p:spPr>
          <a:xfrm>
            <a:off x="3421114" y="622060"/>
            <a:ext cx="130810" cy="513080"/>
          </a:xfrm>
          <a:custGeom>
            <a:avLst/>
            <a:gdLst/>
            <a:ahLst/>
            <a:cxnLst/>
            <a:rect l="l" t="t" r="r" b="b"/>
            <a:pathLst>
              <a:path w="130810" h="513080">
                <a:moveTo>
                  <a:pt x="0" y="512896"/>
                </a:moveTo>
                <a:lnTo>
                  <a:pt x="130534" y="512896"/>
                </a:lnTo>
                <a:lnTo>
                  <a:pt x="130534"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4" name="object 4"/>
          <p:cNvSpPr txBox="1"/>
          <p:nvPr/>
        </p:nvSpPr>
        <p:spPr>
          <a:xfrm>
            <a:off x="994716" y="622060"/>
            <a:ext cx="2426970" cy="805180"/>
          </a:xfrm>
          <a:prstGeom prst="rect">
            <a:avLst/>
          </a:prstGeom>
          <a:solidFill>
            <a:srgbClr val="800000"/>
          </a:solidFill>
        </p:spPr>
        <p:txBody>
          <a:bodyPr vert="horz" wrap="square" lIns="0" tIns="25400" rIns="0" bIns="0" rtlCol="0">
            <a:spAutoFit/>
          </a:bodyPr>
          <a:lstStyle/>
          <a:p>
            <a:pPr marL="449580" marR="440055" indent="367030">
              <a:lnSpc>
                <a:spcPts val="2890"/>
              </a:lnSpc>
              <a:spcBef>
                <a:spcPts val="200"/>
              </a:spcBef>
            </a:pPr>
            <a:r>
              <a:rPr sz="2450" spc="-40" dirty="0">
                <a:solidFill>
                  <a:srgbClr val="FFFFFF"/>
                </a:solidFill>
                <a:latin typeface="Roboto"/>
                <a:cs typeface="Roboto"/>
              </a:rPr>
              <a:t>Brand  </a:t>
            </a:r>
            <a:r>
              <a:rPr sz="2450" spc="30" dirty="0">
                <a:solidFill>
                  <a:srgbClr val="FFFFFF"/>
                </a:solidFill>
                <a:latin typeface="Roboto"/>
                <a:cs typeface="Roboto"/>
              </a:rPr>
              <a:t>c</a:t>
            </a:r>
            <a:r>
              <a:rPr sz="2450" dirty="0">
                <a:solidFill>
                  <a:srgbClr val="FFFFFF"/>
                </a:solidFill>
                <a:latin typeface="Roboto"/>
                <a:cs typeface="Roboto"/>
              </a:rPr>
              <a:t>o</a:t>
            </a:r>
            <a:r>
              <a:rPr sz="2450" spc="40" dirty="0">
                <a:solidFill>
                  <a:srgbClr val="FFFFFF"/>
                </a:solidFill>
                <a:latin typeface="Roboto"/>
                <a:cs typeface="Roboto"/>
              </a:rPr>
              <a:t>m</a:t>
            </a:r>
            <a:r>
              <a:rPr sz="2450" spc="20" dirty="0">
                <a:solidFill>
                  <a:srgbClr val="FFFFFF"/>
                </a:solidFill>
                <a:latin typeface="Roboto"/>
                <a:cs typeface="Roboto"/>
              </a:rPr>
              <a:t>p</a:t>
            </a:r>
            <a:r>
              <a:rPr sz="2450" spc="10" dirty="0">
                <a:solidFill>
                  <a:srgbClr val="FFFFFF"/>
                </a:solidFill>
                <a:latin typeface="Roboto"/>
                <a:cs typeface="Roboto"/>
              </a:rPr>
              <a:t>e</a:t>
            </a:r>
            <a:r>
              <a:rPr sz="2450" spc="-15" dirty="0">
                <a:solidFill>
                  <a:srgbClr val="FFFFFF"/>
                </a:solidFill>
                <a:latin typeface="Roboto"/>
                <a:cs typeface="Roboto"/>
              </a:rPr>
              <a:t>t</a:t>
            </a:r>
            <a:r>
              <a:rPr sz="2450" spc="15" dirty="0">
                <a:solidFill>
                  <a:srgbClr val="FFFFFF"/>
                </a:solidFill>
                <a:latin typeface="Roboto"/>
                <a:cs typeface="Roboto"/>
              </a:rPr>
              <a:t>i</a:t>
            </a:r>
            <a:r>
              <a:rPr sz="2450" spc="-40" dirty="0">
                <a:solidFill>
                  <a:srgbClr val="FFFFFF"/>
                </a:solidFill>
                <a:latin typeface="Roboto"/>
                <a:cs typeface="Roboto"/>
              </a:rPr>
              <a:t>t</a:t>
            </a:r>
            <a:r>
              <a:rPr sz="2450" dirty="0">
                <a:solidFill>
                  <a:srgbClr val="FFFFFF"/>
                </a:solidFill>
                <a:latin typeface="Roboto"/>
                <a:cs typeface="Roboto"/>
              </a:rPr>
              <a:t>or</a:t>
            </a:r>
            <a:endParaRPr sz="2450">
              <a:latin typeface="Roboto"/>
              <a:cs typeface="Roboto"/>
            </a:endParaRPr>
          </a:p>
        </p:txBody>
      </p:sp>
      <p:sp>
        <p:nvSpPr>
          <p:cNvPr id="5" name="object 5"/>
          <p:cNvSpPr txBox="1"/>
          <p:nvPr/>
        </p:nvSpPr>
        <p:spPr>
          <a:xfrm>
            <a:off x="5819660" y="585615"/>
            <a:ext cx="3854450" cy="4810760"/>
          </a:xfrm>
          <a:prstGeom prst="rect">
            <a:avLst/>
          </a:prstGeom>
        </p:spPr>
        <p:txBody>
          <a:bodyPr vert="horz" wrap="square" lIns="0" tIns="30480" rIns="0" bIns="0" rtlCol="0">
            <a:spAutoFit/>
          </a:bodyPr>
          <a:lstStyle/>
          <a:p>
            <a:pPr marL="12700" marR="5080">
              <a:lnSpc>
                <a:spcPts val="2890"/>
              </a:lnSpc>
              <a:spcBef>
                <a:spcPts val="240"/>
              </a:spcBef>
            </a:pPr>
            <a:r>
              <a:rPr sz="2450" spc="-5" dirty="0">
                <a:latin typeface="Roboto"/>
                <a:cs typeface="Roboto"/>
              </a:rPr>
              <a:t>The </a:t>
            </a:r>
            <a:r>
              <a:rPr sz="2450" spc="-15" dirty="0">
                <a:latin typeface="Roboto"/>
                <a:cs typeface="Roboto"/>
              </a:rPr>
              <a:t>top </a:t>
            </a:r>
            <a:r>
              <a:rPr sz="2450" dirty="0">
                <a:latin typeface="Roboto"/>
                <a:cs typeface="Roboto"/>
              </a:rPr>
              <a:t>competitors of  </a:t>
            </a:r>
            <a:r>
              <a:rPr sz="2450" spc="-5" dirty="0">
                <a:latin typeface="Roboto"/>
                <a:cs typeface="Roboto"/>
              </a:rPr>
              <a:t>Amul </a:t>
            </a:r>
            <a:r>
              <a:rPr sz="2450" spc="-15" dirty="0">
                <a:latin typeface="Roboto"/>
                <a:cs typeface="Roboto"/>
              </a:rPr>
              <a:t>(GCMMF) </a:t>
            </a:r>
            <a:r>
              <a:rPr sz="2450" dirty="0">
                <a:latin typeface="Roboto"/>
                <a:cs typeface="Roboto"/>
              </a:rPr>
              <a:t>include  </a:t>
            </a:r>
            <a:r>
              <a:rPr sz="2450" spc="-20" dirty="0">
                <a:latin typeface="Roboto"/>
                <a:cs typeface="Roboto"/>
              </a:rPr>
              <a:t>Akshayakalpa, </a:t>
            </a:r>
            <a:r>
              <a:rPr sz="2450" spc="-10" dirty="0">
                <a:latin typeface="Roboto"/>
                <a:cs typeface="Roboto"/>
              </a:rPr>
              <a:t>Godrej  Agrovet, </a:t>
            </a:r>
            <a:r>
              <a:rPr sz="2450" spc="-5" dirty="0">
                <a:latin typeface="Roboto"/>
                <a:cs typeface="Roboto"/>
              </a:rPr>
              <a:t>Milky </a:t>
            </a:r>
            <a:r>
              <a:rPr sz="2450" spc="-15" dirty="0">
                <a:latin typeface="Roboto"/>
                <a:cs typeface="Roboto"/>
              </a:rPr>
              <a:t>Mist, </a:t>
            </a:r>
            <a:r>
              <a:rPr sz="2450" dirty="0">
                <a:latin typeface="Roboto"/>
                <a:cs typeface="Roboto"/>
              </a:rPr>
              <a:t>Dodla  </a:t>
            </a:r>
            <a:r>
              <a:rPr sz="2450" spc="-15" dirty="0">
                <a:latin typeface="Roboto"/>
                <a:cs typeface="Roboto"/>
              </a:rPr>
              <a:t>Dairy </a:t>
            </a:r>
            <a:r>
              <a:rPr sz="2450" spc="-25" dirty="0">
                <a:latin typeface="Roboto"/>
                <a:cs typeface="Roboto"/>
              </a:rPr>
              <a:t>and </a:t>
            </a:r>
            <a:r>
              <a:rPr sz="2450" dirty="0">
                <a:latin typeface="Roboto"/>
                <a:cs typeface="Roboto"/>
              </a:rPr>
              <a:t>Milk  </a:t>
            </a:r>
            <a:r>
              <a:rPr sz="2450" spc="-25" dirty="0">
                <a:latin typeface="Roboto"/>
                <a:cs typeface="Roboto"/>
              </a:rPr>
              <a:t>Mantra.britania, </a:t>
            </a:r>
            <a:r>
              <a:rPr sz="2450" spc="-5" dirty="0">
                <a:latin typeface="Roboto"/>
                <a:cs typeface="Roboto"/>
              </a:rPr>
              <a:t>Nestle  </a:t>
            </a:r>
            <a:r>
              <a:rPr sz="2450" dirty="0">
                <a:latin typeface="Roboto"/>
                <a:cs typeface="Roboto"/>
              </a:rPr>
              <a:t>mother </a:t>
            </a:r>
            <a:r>
              <a:rPr sz="2450" spc="-30" dirty="0">
                <a:latin typeface="Roboto"/>
                <a:cs typeface="Roboto"/>
              </a:rPr>
              <a:t>dairy, </a:t>
            </a:r>
            <a:r>
              <a:rPr sz="2450" spc="5" dirty="0">
                <a:latin typeface="Roboto"/>
                <a:cs typeface="Roboto"/>
              </a:rPr>
              <a:t>milkymist  </a:t>
            </a:r>
            <a:r>
              <a:rPr sz="2450" spc="-5" dirty="0">
                <a:latin typeface="Roboto"/>
                <a:cs typeface="Roboto"/>
              </a:rPr>
              <a:t>etc.Amul </a:t>
            </a:r>
            <a:r>
              <a:rPr sz="2450" spc="-15" dirty="0">
                <a:latin typeface="Roboto"/>
                <a:cs typeface="Roboto"/>
              </a:rPr>
              <a:t>(GCMMF) </a:t>
            </a:r>
            <a:r>
              <a:rPr sz="2450" spc="-20" dirty="0">
                <a:latin typeface="Roboto"/>
                <a:cs typeface="Roboto"/>
              </a:rPr>
              <a:t>has </a:t>
            </a:r>
            <a:r>
              <a:rPr sz="2450" spc="15" dirty="0">
                <a:latin typeface="Roboto"/>
                <a:cs typeface="Roboto"/>
              </a:rPr>
              <a:t>273  </a:t>
            </a:r>
            <a:r>
              <a:rPr sz="2450" spc="5" dirty="0">
                <a:latin typeface="Roboto"/>
                <a:cs typeface="Roboto"/>
              </a:rPr>
              <a:t>active </a:t>
            </a:r>
            <a:r>
              <a:rPr sz="2450" dirty="0">
                <a:latin typeface="Roboto"/>
                <a:cs typeface="Roboto"/>
              </a:rPr>
              <a:t>competitors. </a:t>
            </a:r>
            <a:r>
              <a:rPr sz="2450" spc="-35" dirty="0">
                <a:latin typeface="Roboto"/>
                <a:cs typeface="Roboto"/>
              </a:rPr>
              <a:t>ranked  </a:t>
            </a:r>
            <a:r>
              <a:rPr sz="2450" spc="5" dirty="0">
                <a:latin typeface="Roboto"/>
                <a:cs typeface="Roboto"/>
              </a:rPr>
              <a:t>by </a:t>
            </a:r>
            <a:r>
              <a:rPr sz="2450" spc="-25" dirty="0">
                <a:latin typeface="Roboto"/>
                <a:cs typeface="Roboto"/>
              </a:rPr>
              <a:t>Tracxn </a:t>
            </a:r>
            <a:r>
              <a:rPr sz="2450" spc="-10" dirty="0">
                <a:latin typeface="Roboto"/>
                <a:cs typeface="Roboto"/>
              </a:rPr>
              <a:t>score:  </a:t>
            </a:r>
            <a:r>
              <a:rPr sz="2450" spc="-20" dirty="0">
                <a:latin typeface="Roboto"/>
                <a:cs typeface="Roboto"/>
              </a:rPr>
              <a:t>Akshayakalpa </a:t>
            </a:r>
            <a:r>
              <a:rPr sz="2450" dirty="0">
                <a:latin typeface="Roboto"/>
                <a:cs typeface="Roboto"/>
              </a:rPr>
              <a:t>- Tiptur  </a:t>
            </a:r>
            <a:r>
              <a:rPr sz="2450" spc="-5" dirty="0">
                <a:latin typeface="Roboto"/>
                <a:cs typeface="Roboto"/>
              </a:rPr>
              <a:t>based, </a:t>
            </a:r>
            <a:r>
              <a:rPr sz="2450" spc="15" dirty="0">
                <a:latin typeface="Roboto"/>
                <a:cs typeface="Roboto"/>
              </a:rPr>
              <a:t>2010 </a:t>
            </a:r>
            <a:r>
              <a:rPr sz="2450" spc="-5" dirty="0">
                <a:latin typeface="Roboto"/>
                <a:cs typeface="Roboto"/>
              </a:rPr>
              <a:t>founded,  </a:t>
            </a:r>
            <a:r>
              <a:rPr sz="2450" spc="5" dirty="0">
                <a:latin typeface="Roboto"/>
                <a:cs typeface="Roboto"/>
              </a:rPr>
              <a:t>Series </a:t>
            </a:r>
            <a:r>
              <a:rPr sz="2450" dirty="0">
                <a:latin typeface="Roboto"/>
                <a:cs typeface="Roboto"/>
              </a:rPr>
              <a:t>B</a:t>
            </a:r>
            <a:r>
              <a:rPr sz="2450" spc="-85" dirty="0">
                <a:latin typeface="Roboto"/>
                <a:cs typeface="Roboto"/>
              </a:rPr>
              <a:t> </a:t>
            </a:r>
            <a:r>
              <a:rPr sz="2450" spc="-15" dirty="0">
                <a:latin typeface="Roboto"/>
                <a:cs typeface="Roboto"/>
              </a:rPr>
              <a:t>company.</a:t>
            </a:r>
            <a:endParaRPr sz="2450" dirty="0">
              <a:latin typeface="Roboto"/>
              <a:cs typeface="Roboto"/>
            </a:endParaRPr>
          </a:p>
        </p:txBody>
      </p:sp>
      <p:sp>
        <p:nvSpPr>
          <p:cNvPr id="6" name="object 6"/>
          <p:cNvSpPr/>
          <p:nvPr/>
        </p:nvSpPr>
        <p:spPr>
          <a:xfrm>
            <a:off x="994714" y="1705114"/>
            <a:ext cx="3809301" cy="326925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9500" y="573090"/>
            <a:ext cx="3810000" cy="1200329"/>
          </a:xfrm>
          <a:prstGeom prst="rect">
            <a:avLst/>
          </a:prstGeom>
        </p:spPr>
        <p:txBody>
          <a:bodyPr wrap="square">
            <a:spAutoFit/>
          </a:bodyPr>
          <a:lstStyle/>
          <a:p>
            <a:r>
              <a:rPr lang="en-US" dirty="0"/>
              <a:t>Marketing strategy of Britannia and social media campaigns are more focused on connecting taste, nutrition, and moments of life.</a:t>
            </a:r>
            <a:endParaRPr lang="en-IN"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499100" y="495300"/>
            <a:ext cx="3733800" cy="1371600"/>
          </a:xfrm>
          <a:prstGeom prst="rect">
            <a:avLst/>
          </a:prstGeom>
        </p:spPr>
      </p:pic>
      <p:sp>
        <p:nvSpPr>
          <p:cNvPr id="4" name="Rectangle 3"/>
          <p:cNvSpPr/>
          <p:nvPr/>
        </p:nvSpPr>
        <p:spPr>
          <a:xfrm>
            <a:off x="5194300" y="1943100"/>
            <a:ext cx="4800600" cy="1477328"/>
          </a:xfrm>
          <a:prstGeom prst="rect">
            <a:avLst/>
          </a:prstGeom>
        </p:spPr>
        <p:txBody>
          <a:bodyPr wrap="square">
            <a:spAutoFit/>
          </a:bodyPr>
          <a:lstStyle/>
          <a:p>
            <a:r>
              <a:rPr lang="en-US" dirty="0"/>
              <a:t> </a:t>
            </a:r>
            <a:r>
              <a:rPr lang="en-US" b="1" dirty="0"/>
              <a:t>marketing strategy of Mother Dairy</a:t>
            </a:r>
            <a:r>
              <a:rPr lang="en-US" dirty="0"/>
              <a:t> – a brand that not only nourishes India with wholesome dairy products but also uplifts rural communities through direct sourcing from village-level farmers.</a:t>
            </a: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27100" y="1943100"/>
            <a:ext cx="3810000" cy="1676400"/>
          </a:xfrm>
          <a:prstGeom prst="rect">
            <a:avLst/>
          </a:prstGeom>
        </p:spPr>
      </p:pic>
      <p:sp>
        <p:nvSpPr>
          <p:cNvPr id="6" name="Rectangle 5"/>
          <p:cNvSpPr/>
          <p:nvPr/>
        </p:nvSpPr>
        <p:spPr>
          <a:xfrm>
            <a:off x="500479" y="3848100"/>
            <a:ext cx="4364731" cy="1754326"/>
          </a:xfrm>
          <a:prstGeom prst="rect">
            <a:avLst/>
          </a:prstGeom>
        </p:spPr>
        <p:txBody>
          <a:bodyPr wrap="square">
            <a:spAutoFit/>
          </a:bodyPr>
          <a:lstStyle/>
          <a:p>
            <a:r>
              <a:rPr lang="en-US" dirty="0"/>
              <a:t>Marketing Strategy of Hershey's analyzes the brand with the marketing mix framework which covers the 4Ps (Product, Price, Place, Promotion). These business strategies, based on Hershey's marketing mix, help the brand succeed in the </a:t>
            </a:r>
            <a:r>
              <a:rPr lang="en-US" dirty="0" smtClean="0"/>
              <a:t>market.</a:t>
            </a:r>
            <a:endParaRPr lang="en-IN" dirty="0"/>
          </a:p>
        </p:txBody>
      </p:sp>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346700" y="3596196"/>
            <a:ext cx="4254500" cy="1869111"/>
          </a:xfrm>
          <a:prstGeom prst="rect">
            <a:avLst/>
          </a:prstGeom>
        </p:spPr>
      </p:pic>
    </p:spTree>
    <p:extLst>
      <p:ext uri="{BB962C8B-B14F-4D97-AF65-F5344CB8AC3E}">
        <p14:creationId xmlns:p14="http://schemas.microsoft.com/office/powerpoint/2010/main" xmlns="" val="67513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87"/>
            <a:ext cx="10693400" cy="601503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0895" y="622060"/>
            <a:ext cx="554355" cy="513080"/>
          </a:xfrm>
          <a:custGeom>
            <a:avLst/>
            <a:gdLst/>
            <a:ahLst/>
            <a:cxnLst/>
            <a:rect l="l" t="t" r="r" b="b"/>
            <a:pathLst>
              <a:path w="554355" h="513080">
                <a:moveTo>
                  <a:pt x="0" y="512896"/>
                </a:moveTo>
                <a:lnTo>
                  <a:pt x="553820" y="512896"/>
                </a:lnTo>
                <a:lnTo>
                  <a:pt x="553820"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4" name="object 4"/>
          <p:cNvSpPr/>
          <p:nvPr/>
        </p:nvSpPr>
        <p:spPr>
          <a:xfrm>
            <a:off x="3421114" y="622060"/>
            <a:ext cx="130810" cy="513080"/>
          </a:xfrm>
          <a:custGeom>
            <a:avLst/>
            <a:gdLst/>
            <a:ahLst/>
            <a:cxnLst/>
            <a:rect l="l" t="t" r="r" b="b"/>
            <a:pathLst>
              <a:path w="130810" h="513080">
                <a:moveTo>
                  <a:pt x="0" y="512896"/>
                </a:moveTo>
                <a:lnTo>
                  <a:pt x="130534" y="512896"/>
                </a:lnTo>
                <a:lnTo>
                  <a:pt x="130534"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5" name="object 5"/>
          <p:cNvSpPr txBox="1">
            <a:spLocks noGrp="1"/>
          </p:cNvSpPr>
          <p:nvPr>
            <p:ph type="title"/>
          </p:nvPr>
        </p:nvSpPr>
        <p:spPr>
          <a:xfrm>
            <a:off x="994716" y="622060"/>
            <a:ext cx="2426970" cy="1473200"/>
          </a:xfrm>
          <a:prstGeom prst="rect">
            <a:avLst/>
          </a:prstGeom>
          <a:solidFill>
            <a:srgbClr val="6F2FA0"/>
          </a:solidFill>
        </p:spPr>
        <p:txBody>
          <a:bodyPr vert="horz" wrap="square" lIns="0" tIns="34290" rIns="0" bIns="0" rtlCol="0">
            <a:spAutoFit/>
          </a:bodyPr>
          <a:lstStyle/>
          <a:p>
            <a:pPr marL="639445" marR="291465" indent="-345440">
              <a:lnSpc>
                <a:spcPts val="3679"/>
              </a:lnSpc>
              <a:spcBef>
                <a:spcPts val="270"/>
              </a:spcBef>
            </a:pPr>
            <a:r>
              <a:rPr sz="3150" spc="20" dirty="0">
                <a:solidFill>
                  <a:srgbClr val="FFFFFF"/>
                </a:solidFill>
              </a:rPr>
              <a:t>Porter</a:t>
            </a:r>
            <a:r>
              <a:rPr sz="3150" spc="-90" dirty="0">
                <a:solidFill>
                  <a:srgbClr val="FFFFFF"/>
                </a:solidFill>
              </a:rPr>
              <a:t> </a:t>
            </a:r>
            <a:r>
              <a:rPr sz="3150" spc="-20" dirty="0">
                <a:solidFill>
                  <a:srgbClr val="FFFFFF"/>
                </a:solidFill>
              </a:rPr>
              <a:t>ﬁve  </a:t>
            </a:r>
            <a:r>
              <a:rPr sz="3150" spc="5" dirty="0">
                <a:solidFill>
                  <a:srgbClr val="FFFFFF"/>
                </a:solidFill>
              </a:rPr>
              <a:t>forces  </a:t>
            </a:r>
            <a:r>
              <a:rPr sz="3150" spc="10" dirty="0">
                <a:solidFill>
                  <a:srgbClr val="FFFFFF"/>
                </a:solidFill>
              </a:rPr>
              <a:t>model</a:t>
            </a:r>
            <a:endParaRPr sz="3150"/>
          </a:p>
        </p:txBody>
      </p:sp>
      <p:sp>
        <p:nvSpPr>
          <p:cNvPr id="6" name="object 6"/>
          <p:cNvSpPr/>
          <p:nvPr/>
        </p:nvSpPr>
        <p:spPr>
          <a:xfrm>
            <a:off x="3702265" y="609498"/>
            <a:ext cx="6290500" cy="480080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994716" y="2611208"/>
            <a:ext cx="2608262" cy="279469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705350" y="5588000"/>
            <a:ext cx="1282700" cy="2540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4559" y="556484"/>
            <a:ext cx="2087245" cy="292735"/>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32205C"/>
                </a:solidFill>
                <a:latin typeface="Roboto"/>
                <a:cs typeface="Roboto"/>
              </a:rPr>
              <a:t>Amul SWOT</a:t>
            </a:r>
            <a:r>
              <a:rPr sz="1750" spc="-25" dirty="0">
                <a:solidFill>
                  <a:srgbClr val="32205C"/>
                </a:solidFill>
                <a:latin typeface="Roboto"/>
                <a:cs typeface="Roboto"/>
              </a:rPr>
              <a:t> </a:t>
            </a:r>
            <a:r>
              <a:rPr sz="1750" spc="-5" dirty="0">
                <a:solidFill>
                  <a:srgbClr val="32205C"/>
                </a:solidFill>
                <a:latin typeface="Roboto"/>
                <a:cs typeface="Roboto"/>
              </a:rPr>
              <a:t>analysis</a:t>
            </a:r>
            <a:endParaRPr sz="1750" dirty="0">
              <a:latin typeface="Roboto"/>
              <a:cs typeface="Roboto"/>
            </a:endParaRPr>
          </a:p>
        </p:txBody>
      </p:sp>
      <p:sp>
        <p:nvSpPr>
          <p:cNvPr id="3" name="object 3"/>
          <p:cNvSpPr/>
          <p:nvPr/>
        </p:nvSpPr>
        <p:spPr>
          <a:xfrm>
            <a:off x="874415" y="1078636"/>
            <a:ext cx="8769667" cy="435676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TotalTime>
  <Words>480</Words>
  <Application>Microsoft Office PowerPoint</Application>
  <PresentationFormat>Custom</PresentationFormat>
  <Paragraphs>87</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Amul</vt:lpstr>
      <vt:lpstr>Introduction</vt:lpstr>
      <vt:lpstr>Slide 3</vt:lpstr>
      <vt:lpstr>Amul’s digital marketing  strategies have effectively  utilized various online  platforms to engage with  their audience.</vt:lpstr>
      <vt:lpstr>Slide 5</vt:lpstr>
      <vt:lpstr>Slide 6</vt:lpstr>
      <vt:lpstr>Slide 7</vt:lpstr>
      <vt:lpstr>Porter ﬁve  forces  model</vt:lpstr>
      <vt:lpstr>Slide 9</vt:lpstr>
      <vt:lpstr>Search engine  optimization for Amul</vt:lpstr>
      <vt:lpstr>Slide 11</vt:lpstr>
      <vt:lpstr>Slide 12</vt:lpstr>
      <vt:lpstr>Brand curation strategies of amul</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Amul</dc:title>
  <dc:creator>USER</dc:creator>
  <cp:lastModifiedBy>Webcafe</cp:lastModifiedBy>
  <cp:revision>14</cp:revision>
  <dcterms:created xsi:type="dcterms:W3CDTF">2023-10-12T08:31:41Z</dcterms:created>
  <dcterms:modified xsi:type="dcterms:W3CDTF">2023-10-16T11:23:43Z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2023-10-12T00:00:00Z</vt:filetime>
  </property>
</Properties>
</file>